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2"/>
  </p:notesMasterIdLst>
  <p:handoutMasterIdLst>
    <p:handoutMasterId r:id="rId63"/>
  </p:handoutMasterIdLst>
  <p:sldIdLst>
    <p:sldId id="305" r:id="rId5"/>
    <p:sldId id="296" r:id="rId6"/>
    <p:sldId id="306" r:id="rId7"/>
    <p:sldId id="309" r:id="rId8"/>
    <p:sldId id="320" r:id="rId9"/>
    <p:sldId id="321" r:id="rId10"/>
    <p:sldId id="315" r:id="rId11"/>
    <p:sldId id="313" r:id="rId12"/>
    <p:sldId id="322" r:id="rId13"/>
    <p:sldId id="317" r:id="rId14"/>
    <p:sldId id="330" r:id="rId15"/>
    <p:sldId id="323" r:id="rId16"/>
    <p:sldId id="325" r:id="rId17"/>
    <p:sldId id="326" r:id="rId18"/>
    <p:sldId id="345" r:id="rId19"/>
    <p:sldId id="331" r:id="rId20"/>
    <p:sldId id="347" r:id="rId21"/>
    <p:sldId id="327" r:id="rId22"/>
    <p:sldId id="332" r:id="rId23"/>
    <p:sldId id="346" r:id="rId24"/>
    <p:sldId id="329" r:id="rId25"/>
    <p:sldId id="324" r:id="rId26"/>
    <p:sldId id="335" r:id="rId27"/>
    <p:sldId id="337" r:id="rId28"/>
    <p:sldId id="336" r:id="rId29"/>
    <p:sldId id="338" r:id="rId30"/>
    <p:sldId id="339" r:id="rId31"/>
    <p:sldId id="340" r:id="rId32"/>
    <p:sldId id="341" r:id="rId33"/>
    <p:sldId id="342" r:id="rId34"/>
    <p:sldId id="343" r:id="rId35"/>
    <p:sldId id="348" r:id="rId36"/>
    <p:sldId id="349" r:id="rId37"/>
    <p:sldId id="350" r:id="rId38"/>
    <p:sldId id="351" r:id="rId39"/>
    <p:sldId id="353" r:id="rId40"/>
    <p:sldId id="352" r:id="rId41"/>
    <p:sldId id="354" r:id="rId42"/>
    <p:sldId id="356" r:id="rId43"/>
    <p:sldId id="357" r:id="rId44"/>
    <p:sldId id="355" r:id="rId45"/>
    <p:sldId id="358" r:id="rId46"/>
    <p:sldId id="359" r:id="rId47"/>
    <p:sldId id="360" r:id="rId48"/>
    <p:sldId id="361" r:id="rId49"/>
    <p:sldId id="362" r:id="rId50"/>
    <p:sldId id="363" r:id="rId51"/>
    <p:sldId id="364" r:id="rId52"/>
    <p:sldId id="365" r:id="rId53"/>
    <p:sldId id="366" r:id="rId54"/>
    <p:sldId id="367" r:id="rId55"/>
    <p:sldId id="368" r:id="rId56"/>
    <p:sldId id="369" r:id="rId57"/>
    <p:sldId id="370" r:id="rId58"/>
    <p:sldId id="371" r:id="rId59"/>
    <p:sldId id="372" r:id="rId60"/>
    <p:sldId id="31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79" autoAdjust="0"/>
  </p:normalViewPr>
  <p:slideViewPr>
    <p:cSldViewPr snapToGrid="0">
      <p:cViewPr varScale="1">
        <p:scale>
          <a:sx n="62" d="100"/>
          <a:sy n="62" d="100"/>
        </p:scale>
        <p:origin x="828"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a:solidFill>
          <a:schemeClr val="bg1">
            <a:alpha val="90000"/>
          </a:schemeClr>
        </a:solidFill>
        <a:ln>
          <a:noFill/>
        </a:ln>
      </dgm:spPr>
      <dgm:t>
        <a:bodyPr/>
        <a:lstStyle/>
        <a:p>
          <a:pPr algn="ctr" rtl="0"/>
          <a:r>
            <a:rPr lang="en-US" sz="2000" b="1" i="0" kern="1200" dirty="0">
              <a:solidFill>
                <a:srgbClr val="4A3A1C"/>
              </a:solidFill>
              <a:latin typeface="Gill Sans Nova Light" panose="020B0302020104020203" pitchFamily="34" charset="0"/>
              <a:ea typeface="+mn-ea"/>
              <a:cs typeface="Gill Sans Light" panose="020B0302020104020203" pitchFamily="34" charset="-79"/>
            </a:rPr>
            <a:t>Investigate the ability of the QUIC protocol to withstand cyber attacks by implementing known attack on QUIC.</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2"/>
        </a:solidFill>
        <a:ln>
          <a:noFill/>
        </a:ln>
      </dgm:spPr>
      <dgm:t>
        <a:bodyPr/>
        <a:lstStyle/>
        <a:p>
          <a:pPr rtl="0"/>
          <a:r>
            <a:rPr lang="en-US" sz="2000" dirty="0">
              <a:latin typeface="Baskerville Old Face" panose="02020602080505020303" pitchFamily="18" charset="77"/>
              <a:ea typeface="Baskerville" panose="02020502070401020303" pitchFamily="18" charset="0"/>
            </a:rPr>
            <a:t>Learning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pPr algn="ctr"/>
          <a:r>
            <a:rPr lang="en-US" sz="2500" b="1" i="0" dirty="0">
              <a:solidFill>
                <a:schemeClr val="accent3"/>
              </a:solidFill>
              <a:latin typeface="Gill Sans Nova Light" panose="020B0302020104020203" pitchFamily="34" charset="0"/>
              <a:cs typeface="Gill Sans Light" panose="020B0302020104020203" pitchFamily="34" charset="-79"/>
            </a:rPr>
            <a:t>To get acquainted with QUIC protocol and its fundamental features.</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E9682B4F-0217-4B50-923E-C104AA24290F}">
      <dgm:prSet phldr="0" custT="1"/>
      <dgm:spPr>
        <a:solidFill>
          <a:schemeClr val="accent2"/>
        </a:solidFill>
        <a:ln>
          <a:noFill/>
        </a:ln>
      </dgm:spPr>
      <dgm:t>
        <a:bodyPr/>
        <a:lstStyle/>
        <a:p>
          <a:r>
            <a:rPr lang="en-US" sz="2000" kern="1200" dirty="0">
              <a:solidFill>
                <a:srgbClr val="FFFFFF"/>
              </a:solidFill>
              <a:latin typeface="Baskerville Old Face" panose="02020602080505020303" pitchFamily="18" charset="77"/>
              <a:ea typeface="Baskerville" panose="02020502070401020303" pitchFamily="18" charset="0"/>
              <a:cs typeface="+mn-cs"/>
            </a:rPr>
            <a:t>Examining</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bg1">
            <a:alpha val="90000"/>
          </a:schemeClr>
        </a:solidFill>
        <a:ln>
          <a:noFill/>
        </a:ln>
      </dgm:spPr>
      <dgm:t>
        <a:bodyPr/>
        <a:lstStyle/>
        <a:p>
          <a:pPr algn="ctr"/>
          <a:r>
            <a:rPr lang="en-US" sz="2300" b="1" i="0" kern="1200" dirty="0">
              <a:solidFill>
                <a:srgbClr val="4A3A1C"/>
              </a:solidFill>
              <a:latin typeface="Gill Sans Nova Light" panose="020B0302020104020203" pitchFamily="34" charset="0"/>
              <a:ea typeface="+mn-ea"/>
              <a:cs typeface="Gill Sans Light" panose="020B0302020104020203" pitchFamily="34" charset="-79"/>
            </a:rPr>
            <a:t>To delve deeper into the security aspects of QUIC and examine how secure it really is.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A2322D3A-7AC2-4C5C-9D7E-EAB2313D47D4}">
      <dgm:prSet phldr="0" custT="1"/>
      <dgm:spPr>
        <a:solidFill>
          <a:schemeClr val="accent2"/>
        </a:solidFill>
        <a:ln>
          <a:noFill/>
        </a:ln>
      </dgm:spPr>
      <dgm:t>
        <a:bodyPr/>
        <a:lstStyle/>
        <a:p>
          <a:r>
            <a:rPr lang="en-US" sz="2000" dirty="0">
              <a:latin typeface="Baskerville Old Face" panose="02020602080505020303" pitchFamily="18" charset="77"/>
              <a:ea typeface="Baskerville" panose="02020502070401020303" pitchFamily="18" charset="0"/>
            </a:rPr>
            <a:t>Implementation</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3" custLinFactNeighborX="520" custLinFactNeighborY="-20397">
        <dgm:presLayoutVars>
          <dgm:chMax val="0"/>
          <dgm:chPref val="0"/>
        </dgm:presLayoutVars>
      </dgm:prSet>
      <dgm:spPr/>
    </dgm:pt>
    <dgm:pt modelId="{22359DD7-1BFB-4900-BAE6-6084F2F57988}" type="pres">
      <dgm:prSet presAssocID="{73D947E0-108F-4D20-A71E-3CF329F97212}" presName="desTx" presStyleLbl="alignAccFollowNode1" presStyleIdx="0" presStyleCnt="3" custScaleX="100942" custScaleY="96460" custLinFactNeighborX="-53" custLinFactNeighborY="7351">
        <dgm:presLayoutVars/>
      </dgm:prSet>
      <dgm:spPr/>
    </dgm:pt>
    <dgm:pt modelId="{38C65349-0C40-499F-9765-B6F38C2DC3C3}" type="pres">
      <dgm:prSet presAssocID="{AE813459-65AB-4FA9-B717-330DDA6DFA4E}"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1" presStyleCnt="3" custLinFactNeighborX="-471" custLinFactNeighborY="-15394">
        <dgm:presLayoutVars>
          <dgm:chMax val="0"/>
          <dgm:chPref val="0"/>
        </dgm:presLayoutVars>
      </dgm:prSet>
      <dgm:spPr/>
    </dgm:pt>
    <dgm:pt modelId="{6B5FE59C-B471-448A-AA7A-B526DCC4D4CA}" type="pres">
      <dgm:prSet presAssocID="{E9682B4F-0217-4B50-923E-C104AA24290F}" presName="desTx" presStyleLbl="alignAccFollowNode1" presStyleIdx="1" presStyleCnt="3" custScaleY="111606" custLinFactNeighborY="13200">
        <dgm:presLayoutVars/>
      </dgm:prSet>
      <dgm:spPr/>
    </dgm:pt>
    <dgm:pt modelId="{A91542D9-4FB3-4302-AD03-3D6EF82E6748}" type="pres">
      <dgm:prSet presAssocID="{B8632E42-D7EB-4C31-877E-6F1B2801851A}"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2" presStyleCnt="3" custLinFactNeighborX="704" custLinFactNeighborY="-9983">
        <dgm:presLayoutVars>
          <dgm:chMax val="0"/>
          <dgm:chPref val="0"/>
        </dgm:presLayoutVars>
      </dgm:prSet>
      <dgm:spPr/>
    </dgm:pt>
    <dgm:pt modelId="{C8429E68-36DD-4F6A-A2F4-7CCDADCEFAD1}" type="pres">
      <dgm:prSet presAssocID="{A2322D3A-7AC2-4C5C-9D7E-EAB2313D47D4}" presName="desTx" presStyleLbl="alignAccFollowNode1" presStyleIdx="2" presStyleCnt="3" custScaleX="99917" custScaleY="117985" custLinFactNeighborX="279" custLinFactNeighborY="20022">
        <dgm:presLayoutVars/>
      </dgm:prSet>
      <dgm:spPr/>
    </dgm:pt>
  </dgm:ptLst>
  <dgm:cxnLst>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1"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2"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F5BE37E3-59D0-4D56-B08C-9B1D93695802}" type="presParOf" srcId="{E4B4F7C4-5024-45F0-9FD7-C5068A1AE6C4}" destId="{BB2E4F65-C461-40C3-BC82-6A29AA851F44}" srcOrd="2"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3" destOrd="0" presId="urn:microsoft.com/office/officeart/2016/7/layout/HorizontalActionList"/>
    <dgm:cxn modelId="{2608DA2F-9259-4A20-98D1-9A5F5780B66F}" type="presParOf" srcId="{E4B4F7C4-5024-45F0-9FD7-C5068A1AE6C4}" destId="{647B2244-AC3A-441A-A6FB-6136FA04F429}" srcOrd="4"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48335" y="575668"/>
          <a:ext cx="3412948" cy="1023884"/>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699" tIns="269699" rIns="269699" bIns="269699"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Learning</a:t>
          </a:r>
        </a:p>
      </dsp:txBody>
      <dsp:txXfrm>
        <a:off x="48335" y="575668"/>
        <a:ext cx="3412948" cy="1023884"/>
      </dsp:txXfrm>
    </dsp:sp>
    <dsp:sp modelId="{22359DD7-1BFB-4900-BAE6-6084F2F57988}">
      <dsp:nvSpPr>
        <dsp:cNvPr id="0" name=""/>
        <dsp:cNvSpPr/>
      </dsp:nvSpPr>
      <dsp:spPr>
        <a:xfrm>
          <a:off x="12704" y="1757415"/>
          <a:ext cx="3445098" cy="2056630"/>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7123" tIns="337123" rIns="337123" bIns="337123" numCol="1" spcCol="1270" anchor="t" anchorCtr="0">
          <a:noAutofit/>
        </a:bodyPr>
        <a:lstStyle/>
        <a:p>
          <a:pPr marL="0" lvl="0" indent="0" algn="ctr" defTabSz="1111250">
            <a:lnSpc>
              <a:spcPct val="90000"/>
            </a:lnSpc>
            <a:spcBef>
              <a:spcPct val="0"/>
            </a:spcBef>
            <a:spcAft>
              <a:spcPct val="35000"/>
            </a:spcAft>
            <a:buNone/>
          </a:pPr>
          <a:r>
            <a:rPr lang="en-US" sz="2500" b="1" i="0" kern="1200" dirty="0">
              <a:solidFill>
                <a:schemeClr val="accent3"/>
              </a:solidFill>
              <a:latin typeface="Gill Sans Nova Light" panose="020B0302020104020203" pitchFamily="34" charset="0"/>
              <a:cs typeface="Gill Sans Light" panose="020B0302020104020203" pitchFamily="34" charset="-79"/>
            </a:rPr>
            <a:t>To get acquainted with QUIC protocol and its fundamental features.</a:t>
          </a:r>
        </a:p>
      </dsp:txBody>
      <dsp:txXfrm>
        <a:off x="12704" y="1757415"/>
        <a:ext cx="3445098" cy="2056630"/>
      </dsp:txXfrm>
    </dsp:sp>
    <dsp:sp modelId="{49B7F8FA-D256-41EF-9327-52A3551D9A60}">
      <dsp:nvSpPr>
        <dsp:cNvPr id="0" name=""/>
        <dsp:cNvSpPr/>
      </dsp:nvSpPr>
      <dsp:spPr>
        <a:xfrm>
          <a:off x="3551325" y="567562"/>
          <a:ext cx="3412948" cy="1023884"/>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699" tIns="269699" rIns="269699" bIns="269699"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latin typeface="Baskerville Old Face" panose="02020602080505020303" pitchFamily="18" charset="77"/>
              <a:ea typeface="Baskerville" panose="02020502070401020303" pitchFamily="18" charset="0"/>
              <a:cs typeface="+mn-cs"/>
            </a:rPr>
            <a:t>Examining</a:t>
          </a:r>
        </a:p>
      </dsp:txBody>
      <dsp:txXfrm>
        <a:off x="3551325" y="567562"/>
        <a:ext cx="3412948" cy="1023884"/>
      </dsp:txXfrm>
    </dsp:sp>
    <dsp:sp modelId="{6B5FE59C-B471-448A-AA7A-B526DCC4D4CA}">
      <dsp:nvSpPr>
        <dsp:cNvPr id="0" name=""/>
        <dsp:cNvSpPr/>
      </dsp:nvSpPr>
      <dsp:spPr>
        <a:xfrm>
          <a:off x="3567400" y="1694004"/>
          <a:ext cx="3412948" cy="2293954"/>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7123" tIns="337123" rIns="337123" bIns="337123" numCol="1" spcCol="1270" anchor="t" anchorCtr="0">
          <a:noAutofit/>
        </a:bodyPr>
        <a:lstStyle/>
        <a:p>
          <a:pPr marL="0" lvl="0" indent="0" algn="ctr" defTabSz="1022350">
            <a:lnSpc>
              <a:spcPct val="90000"/>
            </a:lnSpc>
            <a:spcBef>
              <a:spcPct val="0"/>
            </a:spcBef>
            <a:spcAft>
              <a:spcPct val="35000"/>
            </a:spcAft>
            <a:buNone/>
          </a:pPr>
          <a:r>
            <a:rPr lang="en-US" sz="2300" b="1" i="0" kern="1200" dirty="0">
              <a:solidFill>
                <a:srgbClr val="4A3A1C"/>
              </a:solidFill>
              <a:latin typeface="Gill Sans Nova Light" panose="020B0302020104020203" pitchFamily="34" charset="0"/>
              <a:ea typeface="+mn-ea"/>
              <a:cs typeface="Gill Sans Light" panose="020B0302020104020203" pitchFamily="34" charset="-79"/>
            </a:rPr>
            <a:t>To delve deeper into the security aspects of QUIC and examine how secure it really is.</a:t>
          </a:r>
        </a:p>
      </dsp:txBody>
      <dsp:txXfrm>
        <a:off x="3567400" y="1694004"/>
        <a:ext cx="3412948" cy="2293954"/>
      </dsp:txXfrm>
    </dsp:sp>
    <dsp:sp modelId="{59606EB9-9F10-4D12-A33F-A242FDCC0D0F}">
      <dsp:nvSpPr>
        <dsp:cNvPr id="0" name=""/>
        <dsp:cNvSpPr/>
      </dsp:nvSpPr>
      <dsp:spPr>
        <a:xfrm>
          <a:off x="7102651" y="567561"/>
          <a:ext cx="3412948" cy="1023884"/>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699" tIns="269699" rIns="269699" bIns="269699"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skerville Old Face" panose="02020602080505020303" pitchFamily="18" charset="77"/>
              <a:ea typeface="Baskerville" panose="02020502070401020303" pitchFamily="18" charset="0"/>
            </a:rPr>
            <a:t>Implementation</a:t>
          </a:r>
        </a:p>
      </dsp:txBody>
      <dsp:txXfrm>
        <a:off x="7102651" y="567561"/>
        <a:ext cx="3412948" cy="1023884"/>
      </dsp:txXfrm>
    </dsp:sp>
    <dsp:sp modelId="{C8429E68-36DD-4F6A-A2F4-7CCDADCEFAD1}">
      <dsp:nvSpPr>
        <dsp:cNvPr id="0" name=""/>
        <dsp:cNvSpPr/>
      </dsp:nvSpPr>
      <dsp:spPr>
        <a:xfrm>
          <a:off x="7099076" y="1683372"/>
          <a:ext cx="3410115" cy="2515566"/>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7123" tIns="337123" rIns="337123" bIns="337123" numCol="1" spcCol="1270" anchor="t" anchorCtr="0">
          <a:noAutofit/>
        </a:bodyPr>
        <a:lstStyle/>
        <a:p>
          <a:pPr marL="0" lvl="0" indent="0" algn="ctr" defTabSz="889000" rtl="0">
            <a:lnSpc>
              <a:spcPct val="90000"/>
            </a:lnSpc>
            <a:spcBef>
              <a:spcPct val="0"/>
            </a:spcBef>
            <a:spcAft>
              <a:spcPct val="35000"/>
            </a:spcAft>
            <a:buNone/>
          </a:pPr>
          <a:r>
            <a:rPr lang="en-US" sz="2000" b="1" i="0" kern="1200" dirty="0">
              <a:solidFill>
                <a:srgbClr val="4A3A1C"/>
              </a:solidFill>
              <a:latin typeface="Gill Sans Nova Light" panose="020B0302020104020203" pitchFamily="34" charset="0"/>
              <a:ea typeface="+mn-ea"/>
              <a:cs typeface="Gill Sans Light" panose="020B0302020104020203" pitchFamily="34" charset="-79"/>
            </a:rPr>
            <a:t>Investigate the ability of the QUIC protocol to withstand cyber attacks by implementing known attack on QUIC.</a:t>
          </a:r>
        </a:p>
      </dsp:txBody>
      <dsp:txXfrm>
        <a:off x="7099076" y="1683372"/>
        <a:ext cx="3410115" cy="2515566"/>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9/25/2023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9/25/2023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ieeexplore.ieee.org/document/7163028" TargetMode="External"/><Relationship Id="rId2" Type="http://schemas.openxmlformats.org/officeDocument/2006/relationships/hyperlink" Target="https://link.springer.com/article/10.1007/s10207-022-00630-6" TargetMode="External"/><Relationship Id="rId1" Type="http://schemas.openxmlformats.org/officeDocument/2006/relationships/slideLayout" Target="../slideLayouts/slideLayout6.xml"/><Relationship Id="rId4" Type="http://schemas.openxmlformats.org/officeDocument/2006/relationships/hyperlink" Target="https://github.com/private-octopus/picoquic/tree/master"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mailto:majd.hamdan@campus.Technion.ac.il" TargetMode="External"/><Relationship Id="rId2" Type="http://schemas.openxmlformats.org/officeDocument/2006/relationships/hyperlink" Target="mailto:ruaa.miari@campus.technion.ac.il"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889123" y="2518410"/>
            <a:ext cx="6413754" cy="910590"/>
          </a:xfrm>
        </p:spPr>
        <p:txBody>
          <a:bodyPr/>
          <a:lstStyle/>
          <a:p>
            <a:r>
              <a:rPr lang="en-US" sz="4400" b="1" dirty="0" err="1"/>
              <a:t>PicoQuic</a:t>
            </a:r>
            <a:r>
              <a:rPr lang="en-US" sz="4400" b="1" dirty="0"/>
              <a:t> Cyber Attack</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217479" y="3571113"/>
            <a:ext cx="4233291" cy="438912"/>
          </a:xfrm>
        </p:spPr>
        <p:txBody>
          <a:bodyPr>
            <a:noAutofit/>
          </a:bodyPr>
          <a:lstStyle/>
          <a:p>
            <a:r>
              <a:rPr lang="en-US" sz="2800" b="1" dirty="0"/>
              <a:t>Ruaa Miari &amp; </a:t>
            </a:r>
            <a:r>
              <a:rPr lang="en-US" sz="2800" b="1" dirty="0" err="1"/>
              <a:t>Majd</a:t>
            </a:r>
            <a:r>
              <a:rPr lang="en-US" sz="2800" b="1" dirty="0"/>
              <a:t> Hamdan</a:t>
            </a:r>
          </a:p>
        </p:txBody>
      </p:sp>
      <p:sp>
        <p:nvSpPr>
          <p:cNvPr id="6" name="Subtitle 2">
            <a:extLst>
              <a:ext uri="{FF2B5EF4-FFF2-40B4-BE49-F238E27FC236}">
                <a16:creationId xmlns:a16="http://schemas.microsoft.com/office/drawing/2014/main" id="{6110A638-850B-3086-E30A-233CB43581A2}"/>
              </a:ext>
            </a:extLst>
          </p:cNvPr>
          <p:cNvSpPr txBox="1">
            <a:spLocks/>
          </p:cNvSpPr>
          <p:nvPr/>
        </p:nvSpPr>
        <p:spPr>
          <a:xfrm>
            <a:off x="4055554" y="4791837"/>
            <a:ext cx="4233291" cy="4389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457200" indent="0" algn="ctr" defTabSz="914400" rtl="0" eaLnBrk="1" latinLnBrk="0" hangingPunct="1">
              <a:lnSpc>
                <a:spcPct val="90000"/>
              </a:lnSpc>
              <a:spcBef>
                <a:spcPts val="500"/>
              </a:spcBef>
              <a:buClr>
                <a:srgbClr val="73292A"/>
              </a:buClr>
              <a:buFont typeface="Arial" panose="020B0604020202020204" pitchFamily="34" charset="0"/>
              <a:buNone/>
              <a:defRPr sz="2000" kern="1200">
                <a:solidFill>
                  <a:schemeClr val="accent3"/>
                </a:solidFill>
                <a:latin typeface="+mn-lt"/>
                <a:ea typeface="+mn-ea"/>
                <a:cs typeface="+mn-cs"/>
              </a:defRPr>
            </a:lvl2pPr>
            <a:lvl3pPr marL="914400" indent="0" algn="ctr" defTabSz="914400" rtl="0" eaLnBrk="1" latinLnBrk="0" hangingPunct="1">
              <a:lnSpc>
                <a:spcPct val="90000"/>
              </a:lnSpc>
              <a:spcBef>
                <a:spcPts val="500"/>
              </a:spcBef>
              <a:buClr>
                <a:srgbClr val="73292A"/>
              </a:buClr>
              <a:buFont typeface="Arial" panose="020B0604020202020204" pitchFamily="34" charset="0"/>
              <a:buNone/>
              <a:defRPr sz="1800" kern="1200">
                <a:solidFill>
                  <a:schemeClr val="accent3"/>
                </a:solidFill>
                <a:latin typeface="+mn-lt"/>
                <a:ea typeface="+mn-ea"/>
                <a:cs typeface="+mn-cs"/>
              </a:defRPr>
            </a:lvl3pPr>
            <a:lvl4pPr marL="1371600" indent="0" algn="ctr"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accent3"/>
                </a:solidFill>
                <a:latin typeface="+mn-lt"/>
                <a:ea typeface="+mn-ea"/>
                <a:cs typeface="+mn-cs"/>
              </a:defRPr>
            </a:lvl4pPr>
            <a:lvl5pPr marL="1828800" indent="0" algn="ctr" defTabSz="914400" rtl="0" eaLnBrk="1" latinLnBrk="0" hangingPunct="1">
              <a:lnSpc>
                <a:spcPct val="90000"/>
              </a:lnSpc>
              <a:spcBef>
                <a:spcPts val="500"/>
              </a:spcBef>
              <a:buClr>
                <a:srgbClr val="73292A"/>
              </a:buClr>
              <a:buFont typeface="Arial" panose="020B0604020202020204" pitchFamily="34" charset="0"/>
              <a:buNone/>
              <a:defRPr sz="1600" kern="1200">
                <a:solidFill>
                  <a:schemeClr val="accent3"/>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Final Presentation </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F574-BD9D-4FE5-CC85-931F17311691}"/>
              </a:ext>
            </a:extLst>
          </p:cNvPr>
          <p:cNvSpPr>
            <a:spLocks noGrp="1"/>
          </p:cNvSpPr>
          <p:nvPr>
            <p:ph type="title"/>
          </p:nvPr>
        </p:nvSpPr>
        <p:spPr>
          <a:xfrm>
            <a:off x="761047" y="774700"/>
            <a:ext cx="10515600" cy="1325563"/>
          </a:xfrm>
        </p:spPr>
        <p:txBody>
          <a:bodyPr/>
          <a:lstStyle/>
          <a:p>
            <a:r>
              <a:rPr lang="en-US" b="1" dirty="0"/>
              <a:t>Security Analysis Of QUIC</a:t>
            </a:r>
            <a:br>
              <a:rPr lang="en-US" b="1" dirty="0"/>
            </a:br>
            <a:endParaRPr lang="en-IL" dirty="0"/>
          </a:p>
        </p:txBody>
      </p:sp>
      <p:sp>
        <p:nvSpPr>
          <p:cNvPr id="8" name="Slide Number Placeholder 7">
            <a:extLst>
              <a:ext uri="{FF2B5EF4-FFF2-40B4-BE49-F238E27FC236}">
                <a16:creationId xmlns:a16="http://schemas.microsoft.com/office/drawing/2014/main" id="{F11427B7-1BF1-EA30-0EAB-A03ED28A02D2}"/>
              </a:ext>
            </a:extLst>
          </p:cNvPr>
          <p:cNvSpPr>
            <a:spLocks noGrp="1"/>
          </p:cNvSpPr>
          <p:nvPr>
            <p:ph type="sldNum" sz="quarter" idx="12"/>
          </p:nvPr>
        </p:nvSpPr>
        <p:spPr/>
        <p:txBody>
          <a:bodyPr/>
          <a:lstStyle/>
          <a:p>
            <a:fld id="{294A09A9-5501-47C1-A89A-A340965A2BE2}" type="slidenum">
              <a:rPr lang="en-US" smtClean="0"/>
              <a:t>10</a:t>
            </a:fld>
            <a:endParaRPr lang="en-US" dirty="0"/>
          </a:p>
        </p:txBody>
      </p:sp>
      <p:sp>
        <p:nvSpPr>
          <p:cNvPr id="12" name="TextBox 11">
            <a:extLst>
              <a:ext uri="{FF2B5EF4-FFF2-40B4-BE49-F238E27FC236}">
                <a16:creationId xmlns:a16="http://schemas.microsoft.com/office/drawing/2014/main" id="{3CE7D47F-FEFB-52C0-849D-0100C18BDD54}"/>
              </a:ext>
            </a:extLst>
          </p:cNvPr>
          <p:cNvSpPr txBox="1"/>
          <p:nvPr/>
        </p:nvSpPr>
        <p:spPr>
          <a:xfrm>
            <a:off x="761047" y="2294662"/>
            <a:ext cx="11001375" cy="3046988"/>
          </a:xfrm>
          <a:prstGeom prst="rect">
            <a:avLst/>
          </a:prstGeom>
          <a:noFill/>
        </p:spPr>
        <p:txBody>
          <a:bodyPr wrap="square">
            <a:spAutoFit/>
          </a:bodyPr>
          <a:lstStyle/>
          <a:p>
            <a:r>
              <a:rPr lang="en-US" sz="3200" b="1" dirty="0">
                <a:latin typeface="+mn-lt"/>
              </a:rPr>
              <a:t>According to this article” Revisiting QUIC attacks: a comprehensive review on QUIC security and a hands-on study” ,despite its robust security architecture, QUIC is not impervious to vulnerabilities and potential attacks. In this section, our primary focus will be directed towards comprehending the various attacks that was carried out to the QUIC protocol.</a:t>
            </a:r>
            <a:endParaRPr lang="en-IL" sz="3200" b="1" dirty="0">
              <a:latin typeface="+mn-lt"/>
            </a:endParaRPr>
          </a:p>
        </p:txBody>
      </p:sp>
    </p:spTree>
    <p:extLst>
      <p:ext uri="{BB962C8B-B14F-4D97-AF65-F5344CB8AC3E}">
        <p14:creationId xmlns:p14="http://schemas.microsoft.com/office/powerpoint/2010/main" val="71676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7D83-DACB-63D7-7F1D-D94CE415B9DB}"/>
              </a:ext>
            </a:extLst>
          </p:cNvPr>
          <p:cNvSpPr>
            <a:spLocks noGrp="1"/>
          </p:cNvSpPr>
          <p:nvPr>
            <p:ph type="title"/>
          </p:nvPr>
        </p:nvSpPr>
        <p:spPr/>
        <p:txBody>
          <a:bodyPr/>
          <a:lstStyle/>
          <a:p>
            <a:r>
              <a:rPr lang="en-US" dirty="0"/>
              <a:t>Known Attacks On QUIC</a:t>
            </a:r>
            <a:endParaRPr lang="en-IL" dirty="0"/>
          </a:p>
        </p:txBody>
      </p:sp>
      <p:sp>
        <p:nvSpPr>
          <p:cNvPr id="8" name="Slide Number Placeholder 7">
            <a:extLst>
              <a:ext uri="{FF2B5EF4-FFF2-40B4-BE49-F238E27FC236}">
                <a16:creationId xmlns:a16="http://schemas.microsoft.com/office/drawing/2014/main" id="{30934F4F-40D6-A208-A096-7256A27BD8D0}"/>
              </a:ext>
            </a:extLst>
          </p:cNvPr>
          <p:cNvSpPr>
            <a:spLocks noGrp="1"/>
          </p:cNvSpPr>
          <p:nvPr>
            <p:ph type="sldNum" sz="quarter" idx="12"/>
          </p:nvPr>
        </p:nvSpPr>
        <p:spPr/>
        <p:txBody>
          <a:bodyPr/>
          <a:lstStyle/>
          <a:p>
            <a:fld id="{294A09A9-5501-47C1-A89A-A340965A2BE2}" type="slidenum">
              <a:rPr lang="en-US" smtClean="0"/>
              <a:t>11</a:t>
            </a:fld>
            <a:endParaRPr lang="en-US" dirty="0"/>
          </a:p>
        </p:txBody>
      </p:sp>
      <p:sp>
        <p:nvSpPr>
          <p:cNvPr id="12" name="TextBox 11">
            <a:extLst>
              <a:ext uri="{FF2B5EF4-FFF2-40B4-BE49-F238E27FC236}">
                <a16:creationId xmlns:a16="http://schemas.microsoft.com/office/drawing/2014/main" id="{3F9EA956-8D20-F8C0-D742-1E2A6DFF9186}"/>
              </a:ext>
            </a:extLst>
          </p:cNvPr>
          <p:cNvSpPr txBox="1"/>
          <p:nvPr/>
        </p:nvSpPr>
        <p:spPr>
          <a:xfrm>
            <a:off x="1095375" y="2225159"/>
            <a:ext cx="10706100" cy="3108543"/>
          </a:xfrm>
          <a:prstGeom prst="rect">
            <a:avLst/>
          </a:prstGeom>
          <a:noFill/>
        </p:spPr>
        <p:txBody>
          <a:bodyPr wrap="square">
            <a:spAutoFit/>
          </a:bodyPr>
          <a:lstStyle/>
          <a:p>
            <a:pPr marL="285750" indent="-285750">
              <a:buFont typeface="Arial" panose="020B0604020202020204" pitchFamily="34" charset="0"/>
              <a:buChar char="•"/>
            </a:pPr>
            <a:r>
              <a:rPr lang="en-IL" sz="2800" b="1" dirty="0"/>
              <a:t>QUIC Flood DDoS Attack</a:t>
            </a:r>
            <a:r>
              <a:rPr lang="en-US" sz="2800" b="1" dirty="0"/>
              <a:t>.</a:t>
            </a:r>
          </a:p>
          <a:p>
            <a:pPr marL="285750" indent="-285750">
              <a:buFont typeface="Arial" panose="020B0604020202020204" pitchFamily="34" charset="0"/>
              <a:buChar char="•"/>
            </a:pPr>
            <a:r>
              <a:rPr lang="en-US" sz="2800" b="1" dirty="0"/>
              <a:t>QUIC Amplification Attack.</a:t>
            </a:r>
          </a:p>
          <a:p>
            <a:pPr marL="285750" indent="-285750">
              <a:buFont typeface="Arial" panose="020B0604020202020204" pitchFamily="34" charset="0"/>
              <a:buChar char="•"/>
            </a:pPr>
            <a:r>
              <a:rPr lang="en-US" sz="2800" b="1" dirty="0"/>
              <a:t>Optimistic Ack Attack.</a:t>
            </a:r>
          </a:p>
          <a:p>
            <a:pPr marL="285750" indent="-285750">
              <a:buFont typeface="Arial" panose="020B0604020202020204" pitchFamily="34" charset="0"/>
              <a:buChar char="•"/>
            </a:pPr>
            <a:r>
              <a:rPr lang="en-US" sz="2800" b="1" dirty="0" err="1"/>
              <a:t>Slowloris</a:t>
            </a:r>
            <a:r>
              <a:rPr lang="en-US" sz="2800" b="1" dirty="0"/>
              <a:t> Attacks.</a:t>
            </a:r>
          </a:p>
          <a:p>
            <a:pPr marL="285750" indent="-285750">
              <a:buFont typeface="Arial" panose="020B0604020202020204" pitchFamily="34" charset="0"/>
              <a:buChar char="•"/>
            </a:pPr>
            <a:r>
              <a:rPr lang="en-US" sz="2800" b="1" dirty="0"/>
              <a:t>Peer Denial Of Service.</a:t>
            </a:r>
          </a:p>
          <a:p>
            <a:pPr marL="285750" indent="-285750">
              <a:buFont typeface="Arial" panose="020B0604020202020204" pitchFamily="34" charset="0"/>
              <a:buChar char="•"/>
            </a:pPr>
            <a:r>
              <a:rPr lang="en-US" sz="2800" b="1" dirty="0"/>
              <a:t>Traffic Analysis.</a:t>
            </a:r>
          </a:p>
          <a:p>
            <a:pPr marL="285750" indent="-285750">
              <a:buFont typeface="Arial" panose="020B0604020202020204" pitchFamily="34" charset="0"/>
              <a:buChar char="•"/>
            </a:pPr>
            <a:r>
              <a:rPr lang="en-US" sz="2800" b="1" dirty="0"/>
              <a:t>Source Address Token Replay Attack (the one we tried to implement).</a:t>
            </a:r>
            <a:endParaRPr lang="en-IL" sz="2800" b="1" dirty="0"/>
          </a:p>
        </p:txBody>
      </p:sp>
    </p:spTree>
    <p:extLst>
      <p:ext uri="{BB962C8B-B14F-4D97-AF65-F5344CB8AC3E}">
        <p14:creationId xmlns:p14="http://schemas.microsoft.com/office/powerpoint/2010/main" val="3261640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080DB9-3815-BEE5-0A43-1FE6E64221EC}"/>
              </a:ext>
            </a:extLst>
          </p:cNvPr>
          <p:cNvSpPr txBox="1"/>
          <p:nvPr/>
        </p:nvSpPr>
        <p:spPr>
          <a:xfrm>
            <a:off x="900112" y="4043660"/>
            <a:ext cx="10391775" cy="954107"/>
          </a:xfrm>
          <a:prstGeom prst="rect">
            <a:avLst/>
          </a:prstGeom>
          <a:noFill/>
        </p:spPr>
        <p:txBody>
          <a:bodyPr wrap="square">
            <a:spAutoFit/>
          </a:bodyPr>
          <a:lstStyle/>
          <a:p>
            <a:pPr algn="ctr"/>
            <a:r>
              <a:rPr lang="en-US" sz="2800" b="1" dirty="0"/>
              <a:t>3) Choosing one of these attack ( </a:t>
            </a:r>
            <a:r>
              <a:rPr lang="en-US" sz="2800" b="1" dirty="0" err="1"/>
              <a:t>stk</a:t>
            </a:r>
            <a:r>
              <a:rPr lang="en-US" sz="2800" b="1" dirty="0"/>
              <a:t> replay attack ) to implement on one of the open-source QUIC implementations.</a:t>
            </a:r>
          </a:p>
        </p:txBody>
      </p:sp>
    </p:spTree>
    <p:extLst>
      <p:ext uri="{BB962C8B-B14F-4D97-AF65-F5344CB8AC3E}">
        <p14:creationId xmlns:p14="http://schemas.microsoft.com/office/powerpoint/2010/main" val="2605783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603482-4D06-AE57-3B8E-3B3FA4E0E21F}"/>
              </a:ext>
            </a:extLst>
          </p:cNvPr>
          <p:cNvSpPr txBox="1"/>
          <p:nvPr/>
        </p:nvSpPr>
        <p:spPr>
          <a:xfrm>
            <a:off x="228600" y="4096435"/>
            <a:ext cx="11734800" cy="954107"/>
          </a:xfrm>
          <a:prstGeom prst="rect">
            <a:avLst/>
          </a:prstGeom>
          <a:noFill/>
        </p:spPr>
        <p:txBody>
          <a:bodyPr wrap="square">
            <a:spAutoFit/>
          </a:bodyPr>
          <a:lstStyle/>
          <a:p>
            <a:pPr algn="ctr"/>
            <a:r>
              <a:rPr lang="en-US" sz="2800" b="1" dirty="0"/>
              <a:t>4) Reading more about </a:t>
            </a:r>
            <a:r>
              <a:rPr lang="en-US" sz="2800" b="1" dirty="0" err="1"/>
              <a:t>stk</a:t>
            </a:r>
            <a:r>
              <a:rPr lang="en-US" sz="2800" b="1" dirty="0"/>
              <a:t> replay attack and choosing </a:t>
            </a:r>
            <a:r>
              <a:rPr lang="en-US" sz="2800" b="1" dirty="0" err="1"/>
              <a:t>picoquic</a:t>
            </a:r>
            <a:r>
              <a:rPr lang="en-US" sz="2800" b="1" dirty="0"/>
              <a:t> as an implementation to do the attack on.</a:t>
            </a:r>
          </a:p>
        </p:txBody>
      </p:sp>
    </p:spTree>
    <p:extLst>
      <p:ext uri="{BB962C8B-B14F-4D97-AF65-F5344CB8AC3E}">
        <p14:creationId xmlns:p14="http://schemas.microsoft.com/office/powerpoint/2010/main" val="2842705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9A4B-4D75-4D45-2B26-57999FE0657D}"/>
              </a:ext>
            </a:extLst>
          </p:cNvPr>
          <p:cNvSpPr>
            <a:spLocks noGrp="1"/>
          </p:cNvSpPr>
          <p:nvPr>
            <p:ph type="title"/>
          </p:nvPr>
        </p:nvSpPr>
        <p:spPr/>
        <p:txBody>
          <a:bodyPr/>
          <a:lstStyle/>
          <a:p>
            <a:r>
              <a:rPr lang="en-US" sz="4400" b="1" dirty="0"/>
              <a:t>address validation token</a:t>
            </a:r>
            <a:endParaRPr lang="en-IL" dirty="0"/>
          </a:p>
        </p:txBody>
      </p:sp>
      <p:sp>
        <p:nvSpPr>
          <p:cNvPr id="8" name="Slide Number Placeholder 7">
            <a:extLst>
              <a:ext uri="{FF2B5EF4-FFF2-40B4-BE49-F238E27FC236}">
                <a16:creationId xmlns:a16="http://schemas.microsoft.com/office/drawing/2014/main" id="{BB425F7C-7E48-F948-0C90-244BC35A307B}"/>
              </a:ext>
            </a:extLst>
          </p:cNvPr>
          <p:cNvSpPr>
            <a:spLocks noGrp="1"/>
          </p:cNvSpPr>
          <p:nvPr>
            <p:ph type="sldNum" sz="quarter" idx="12"/>
          </p:nvPr>
        </p:nvSpPr>
        <p:spPr/>
        <p:txBody>
          <a:bodyPr/>
          <a:lstStyle/>
          <a:p>
            <a:fld id="{294A09A9-5501-47C1-A89A-A340965A2BE2}" type="slidenum">
              <a:rPr lang="en-US" smtClean="0"/>
              <a:t>14</a:t>
            </a:fld>
            <a:endParaRPr lang="en-US" dirty="0"/>
          </a:p>
        </p:txBody>
      </p:sp>
      <p:sp>
        <p:nvSpPr>
          <p:cNvPr id="14" name="TextBox 13">
            <a:extLst>
              <a:ext uri="{FF2B5EF4-FFF2-40B4-BE49-F238E27FC236}">
                <a16:creationId xmlns:a16="http://schemas.microsoft.com/office/drawing/2014/main" id="{69462381-970F-816A-D3F7-37904C4AFF2D}"/>
              </a:ext>
            </a:extLst>
          </p:cNvPr>
          <p:cNvSpPr txBox="1"/>
          <p:nvPr/>
        </p:nvSpPr>
        <p:spPr>
          <a:xfrm>
            <a:off x="767565" y="1987117"/>
            <a:ext cx="10923998" cy="3693319"/>
          </a:xfrm>
          <a:prstGeom prst="rect">
            <a:avLst/>
          </a:prstGeom>
          <a:noFill/>
        </p:spPr>
        <p:txBody>
          <a:bodyPr wrap="square">
            <a:spAutoFit/>
          </a:bodyPr>
          <a:lstStyle/>
          <a:p>
            <a:r>
              <a:rPr lang="en-US" sz="2600" b="1" dirty="0"/>
              <a:t>A server MAY provide clients with an address validation token during one connection that can be used on a subsequent connection. Address validation is especially important with 0-RTT because a server potentially sends a significant amount of data to a client in response to 0-RTT data.</a:t>
            </a:r>
          </a:p>
          <a:p>
            <a:endParaRPr lang="en-US" sz="2600" b="1" dirty="0"/>
          </a:p>
          <a:p>
            <a:r>
              <a:rPr lang="en-US" sz="2600" b="1" dirty="0"/>
              <a:t>The server uses the NEW_TOKEN frame to provide the client with an address validation token that can be used to validate future connections. In a future connection, the client includes this token in Initial packets to provide address validation.</a:t>
            </a:r>
            <a:endParaRPr lang="en-IL" sz="2600" b="1" dirty="0"/>
          </a:p>
        </p:txBody>
      </p:sp>
    </p:spTree>
    <p:extLst>
      <p:ext uri="{BB962C8B-B14F-4D97-AF65-F5344CB8AC3E}">
        <p14:creationId xmlns:p14="http://schemas.microsoft.com/office/powerpoint/2010/main" val="3747165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78F08A0-5138-89A8-809C-6DF7F230BA91}"/>
              </a:ext>
            </a:extLst>
          </p:cNvPr>
          <p:cNvSpPr>
            <a:spLocks noGrp="1"/>
          </p:cNvSpPr>
          <p:nvPr>
            <p:ph type="sldNum" sz="quarter" idx="12"/>
          </p:nvPr>
        </p:nvSpPr>
        <p:spPr/>
        <p:txBody>
          <a:bodyPr/>
          <a:lstStyle/>
          <a:p>
            <a:fld id="{294A09A9-5501-47C1-A89A-A340965A2BE2}" type="slidenum">
              <a:rPr lang="en-US" smtClean="0"/>
              <a:t>15</a:t>
            </a:fld>
            <a:endParaRPr lang="en-US" dirty="0"/>
          </a:p>
        </p:txBody>
      </p:sp>
      <p:sp>
        <p:nvSpPr>
          <p:cNvPr id="12" name="TextBox 11">
            <a:extLst>
              <a:ext uri="{FF2B5EF4-FFF2-40B4-BE49-F238E27FC236}">
                <a16:creationId xmlns:a16="http://schemas.microsoft.com/office/drawing/2014/main" id="{B9D3DE7A-A673-F08B-B957-F718D7CCD5EE}"/>
              </a:ext>
            </a:extLst>
          </p:cNvPr>
          <p:cNvSpPr txBox="1"/>
          <p:nvPr/>
        </p:nvSpPr>
        <p:spPr>
          <a:xfrm>
            <a:off x="920393" y="2075647"/>
            <a:ext cx="10515600" cy="4093428"/>
          </a:xfrm>
          <a:prstGeom prst="rect">
            <a:avLst/>
          </a:prstGeom>
          <a:noFill/>
        </p:spPr>
        <p:txBody>
          <a:bodyPr wrap="square">
            <a:spAutoFit/>
          </a:bodyPr>
          <a:lstStyle/>
          <a:p>
            <a:pPr marL="457200" indent="-457200">
              <a:buFont typeface="Arial" panose="020B0604020202020204" pitchFamily="34" charset="0"/>
              <a:buChar char="•"/>
            </a:pPr>
            <a:r>
              <a:rPr lang="en-US" sz="2600" b="1" dirty="0"/>
              <a:t>An address validation token MUST be difficult to guess.</a:t>
            </a:r>
          </a:p>
          <a:p>
            <a:endParaRPr lang="en-US" sz="2600" b="1" dirty="0"/>
          </a:p>
          <a:p>
            <a:pPr marL="457200" indent="-457200">
              <a:buFont typeface="Arial" panose="020B0604020202020204" pitchFamily="34" charset="0"/>
              <a:buChar char="•"/>
            </a:pPr>
            <a:r>
              <a:rPr lang="en-US" sz="2600" b="1" dirty="0"/>
              <a:t>There is no need for a single well-defined format for the token because the server that generates the token also consumes it.</a:t>
            </a:r>
          </a:p>
          <a:p>
            <a:pPr marL="457200" indent="-457200">
              <a:buFont typeface="Arial" panose="020B0604020202020204" pitchFamily="34" charset="0"/>
              <a:buChar char="•"/>
            </a:pPr>
            <a:endParaRPr lang="ar-SA" sz="2600" b="1" dirty="0"/>
          </a:p>
          <a:p>
            <a:pPr marL="457200" indent="-457200">
              <a:buFont typeface="Arial" panose="020B0604020202020204" pitchFamily="34" charset="0"/>
              <a:buChar char="•"/>
            </a:pPr>
            <a:r>
              <a:rPr lang="en-US" sz="2600" b="1" dirty="0"/>
              <a:t>When a server receives an Initial packet with an address validation token, it MUST attempt to validate the token, unless it has already completed address validation. If the token is invalid, then the server SHOULD proceed as if the client did not have a validated address,</a:t>
            </a:r>
            <a:endParaRPr lang="ar-SA" sz="2600" b="1" dirty="0"/>
          </a:p>
          <a:p>
            <a:endParaRPr lang="en-IL" sz="2600" b="1" dirty="0"/>
          </a:p>
        </p:txBody>
      </p:sp>
      <p:sp>
        <p:nvSpPr>
          <p:cNvPr id="14" name="TextBox 13">
            <a:extLst>
              <a:ext uri="{FF2B5EF4-FFF2-40B4-BE49-F238E27FC236}">
                <a16:creationId xmlns:a16="http://schemas.microsoft.com/office/drawing/2014/main" id="{98F3947B-FA99-638B-2D84-5E2A8409F174}"/>
              </a:ext>
            </a:extLst>
          </p:cNvPr>
          <p:cNvSpPr txBox="1"/>
          <p:nvPr/>
        </p:nvSpPr>
        <p:spPr>
          <a:xfrm>
            <a:off x="3129337" y="688925"/>
            <a:ext cx="6097712" cy="769441"/>
          </a:xfrm>
          <a:prstGeom prst="rect">
            <a:avLst/>
          </a:prstGeom>
          <a:noFill/>
        </p:spPr>
        <p:txBody>
          <a:bodyPr wrap="square">
            <a:spAutoFit/>
          </a:bodyPr>
          <a:lstStyle/>
          <a:p>
            <a:r>
              <a:rPr lang="en-US" sz="4400" b="1" dirty="0">
                <a:solidFill>
                  <a:schemeClr val="accent3"/>
                </a:solidFill>
                <a:latin typeface="+mj-lt"/>
                <a:ea typeface="+mj-ea"/>
                <a:cs typeface="+mj-cs"/>
              </a:rPr>
              <a:t>address validation token</a:t>
            </a:r>
            <a:endParaRPr lang="en-IL" sz="4400" b="1" dirty="0">
              <a:solidFill>
                <a:schemeClr val="accent3"/>
              </a:solidFill>
              <a:latin typeface="+mj-lt"/>
              <a:ea typeface="+mj-ea"/>
              <a:cs typeface="+mj-cs"/>
            </a:endParaRPr>
          </a:p>
        </p:txBody>
      </p:sp>
    </p:spTree>
    <p:extLst>
      <p:ext uri="{BB962C8B-B14F-4D97-AF65-F5344CB8AC3E}">
        <p14:creationId xmlns:p14="http://schemas.microsoft.com/office/powerpoint/2010/main" val="3010758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EB040FA-C537-B005-064A-DC1D12C90424}"/>
              </a:ext>
            </a:extLst>
          </p:cNvPr>
          <p:cNvSpPr>
            <a:spLocks noGrp="1"/>
          </p:cNvSpPr>
          <p:nvPr>
            <p:ph type="sldNum" sz="quarter" idx="11"/>
          </p:nvPr>
        </p:nvSpPr>
        <p:spPr/>
        <p:txBody>
          <a:bodyPr/>
          <a:lstStyle/>
          <a:p>
            <a:fld id="{294A09A9-5501-47C1-A89A-A340965A2BE2}" type="slidenum">
              <a:rPr lang="en-US" smtClean="0"/>
              <a:pPr/>
              <a:t>16</a:t>
            </a:fld>
            <a:endParaRPr lang="en-US" dirty="0"/>
          </a:p>
        </p:txBody>
      </p:sp>
      <p:sp>
        <p:nvSpPr>
          <p:cNvPr id="7" name="TextBox 6">
            <a:extLst>
              <a:ext uri="{FF2B5EF4-FFF2-40B4-BE49-F238E27FC236}">
                <a16:creationId xmlns:a16="http://schemas.microsoft.com/office/drawing/2014/main" id="{F9B87134-AB57-96AA-25AF-0531CD69B95B}"/>
              </a:ext>
            </a:extLst>
          </p:cNvPr>
          <p:cNvSpPr txBox="1"/>
          <p:nvPr/>
        </p:nvSpPr>
        <p:spPr>
          <a:xfrm>
            <a:off x="1902332" y="1293376"/>
            <a:ext cx="8677276" cy="3693319"/>
          </a:xfrm>
          <a:prstGeom prst="rect">
            <a:avLst/>
          </a:prstGeom>
          <a:noFill/>
        </p:spPr>
        <p:txBody>
          <a:bodyPr wrap="square">
            <a:spAutoFit/>
          </a:bodyPr>
          <a:lstStyle/>
          <a:p>
            <a:pPr algn="ctr"/>
            <a:r>
              <a:rPr lang="en-US" sz="2600" b="1" dirty="0"/>
              <a:t>An attacker can replay the source-address token </a:t>
            </a:r>
            <a:r>
              <a:rPr lang="en-US" sz="2600" b="1" dirty="0" err="1"/>
              <a:t>stk</a:t>
            </a:r>
            <a:r>
              <a:rPr lang="en-US" sz="2600" b="1" dirty="0"/>
              <a:t> of a client to the server that issued that token on behalf of the client many times to establish additional connections. This action would cause the server to establish initial keys and even final forward-secure keys for each connection without the client's knowledge. Any further steps in the handshake would fail, but an adversary could create a DoS attack on the server by creating many connections on behalf of a many different clients and possibly exhausting the server's computational and memory resources. </a:t>
            </a:r>
            <a:endParaRPr lang="en-IL" sz="2600" b="1" dirty="0"/>
          </a:p>
        </p:txBody>
      </p:sp>
    </p:spTree>
    <p:extLst>
      <p:ext uri="{BB962C8B-B14F-4D97-AF65-F5344CB8AC3E}">
        <p14:creationId xmlns:p14="http://schemas.microsoft.com/office/powerpoint/2010/main" val="1711820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64CCD9F-E375-24ED-D4BF-7BBCE17B73B7}"/>
              </a:ext>
            </a:extLst>
          </p:cNvPr>
          <p:cNvSpPr>
            <a:spLocks noGrp="1"/>
          </p:cNvSpPr>
          <p:nvPr>
            <p:ph type="sldNum" sz="quarter" idx="11"/>
          </p:nvPr>
        </p:nvSpPr>
        <p:spPr/>
        <p:txBody>
          <a:bodyPr/>
          <a:lstStyle/>
          <a:p>
            <a:fld id="{294A09A9-5501-47C1-A89A-A340965A2BE2}" type="slidenum">
              <a:rPr lang="en-US" smtClean="0"/>
              <a:pPr/>
              <a:t>17</a:t>
            </a:fld>
            <a:endParaRPr lang="en-US" dirty="0"/>
          </a:p>
        </p:txBody>
      </p:sp>
      <p:pic>
        <p:nvPicPr>
          <p:cNvPr id="6" name="תמונה 1">
            <a:extLst>
              <a:ext uri="{FF2B5EF4-FFF2-40B4-BE49-F238E27FC236}">
                <a16:creationId xmlns:a16="http://schemas.microsoft.com/office/drawing/2014/main" id="{13E728DF-011D-E04B-0C79-3A68AB3AA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818" y="136525"/>
            <a:ext cx="9056213" cy="6403162"/>
          </a:xfrm>
          <a:prstGeom prst="rect">
            <a:avLst/>
          </a:prstGeom>
        </p:spPr>
      </p:pic>
    </p:spTree>
    <p:extLst>
      <p:ext uri="{BB962C8B-B14F-4D97-AF65-F5344CB8AC3E}">
        <p14:creationId xmlns:p14="http://schemas.microsoft.com/office/powerpoint/2010/main" val="2034431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EB1CBC-88FB-B601-9BC8-2265B34DAC05}"/>
              </a:ext>
            </a:extLst>
          </p:cNvPr>
          <p:cNvSpPr txBox="1"/>
          <p:nvPr/>
        </p:nvSpPr>
        <p:spPr>
          <a:xfrm>
            <a:off x="1657349" y="4210735"/>
            <a:ext cx="9648825" cy="954107"/>
          </a:xfrm>
          <a:prstGeom prst="rect">
            <a:avLst/>
          </a:prstGeom>
          <a:noFill/>
        </p:spPr>
        <p:txBody>
          <a:bodyPr wrap="square">
            <a:spAutoFit/>
          </a:bodyPr>
          <a:lstStyle/>
          <a:p>
            <a:r>
              <a:rPr lang="en-US" sz="2800" b="1" dirty="0"/>
              <a:t>5</a:t>
            </a:r>
            <a:r>
              <a:rPr lang="en-US" sz="2800" b="1" dirty="0">
                <a:solidFill>
                  <a:schemeClr val="tx1"/>
                </a:solidFill>
                <a:latin typeface="+mn-lt"/>
              </a:rPr>
              <a:t>) Going deeply in </a:t>
            </a:r>
            <a:r>
              <a:rPr lang="en-US" sz="2800" b="1" dirty="0" err="1">
                <a:solidFill>
                  <a:schemeClr val="tx1"/>
                </a:solidFill>
                <a:latin typeface="+mn-lt"/>
              </a:rPr>
              <a:t>picoquic</a:t>
            </a:r>
            <a:r>
              <a:rPr lang="en-US" sz="2800" b="1" dirty="0">
                <a:solidFill>
                  <a:schemeClr val="tx1"/>
                </a:solidFill>
                <a:latin typeface="+mn-lt"/>
              </a:rPr>
              <a:t> sample code of client-server model.</a:t>
            </a:r>
            <a:br>
              <a:rPr lang="en-US" sz="2800" b="1" dirty="0">
                <a:solidFill>
                  <a:schemeClr val="tx1"/>
                </a:solidFill>
                <a:latin typeface="+mn-lt"/>
              </a:rPr>
            </a:br>
            <a:endParaRPr lang="en-US" sz="2800" b="1" dirty="0">
              <a:solidFill>
                <a:schemeClr val="tx1"/>
              </a:solidFill>
              <a:latin typeface="+mn-lt"/>
            </a:endParaRPr>
          </a:p>
        </p:txBody>
      </p:sp>
    </p:spTree>
    <p:extLst>
      <p:ext uri="{BB962C8B-B14F-4D97-AF65-F5344CB8AC3E}">
        <p14:creationId xmlns:p14="http://schemas.microsoft.com/office/powerpoint/2010/main" val="2272777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26FD44F6-A17C-CA1C-1739-8EFA6B7FA7F5}"/>
              </a:ext>
            </a:extLst>
          </p:cNvPr>
          <p:cNvSpPr>
            <a:spLocks noGrp="1"/>
          </p:cNvSpPr>
          <p:nvPr>
            <p:ph type="sldNum" sz="quarter" idx="11"/>
          </p:nvPr>
        </p:nvSpPr>
        <p:spPr/>
        <p:txBody>
          <a:bodyPr/>
          <a:lstStyle/>
          <a:p>
            <a:fld id="{294A09A9-5501-47C1-A89A-A340965A2BE2}" type="slidenum">
              <a:rPr lang="en-US" smtClean="0"/>
              <a:pPr/>
              <a:t>19</a:t>
            </a:fld>
            <a:endParaRPr lang="en-US" dirty="0"/>
          </a:p>
        </p:txBody>
      </p:sp>
      <p:pic>
        <p:nvPicPr>
          <p:cNvPr id="20" name="Picture 19" descr="A screenshot of a computer&#10;&#10;Description automatically generated">
            <a:extLst>
              <a:ext uri="{FF2B5EF4-FFF2-40B4-BE49-F238E27FC236}">
                <a16:creationId xmlns:a16="http://schemas.microsoft.com/office/drawing/2014/main" id="{C0456A9E-A67D-24F5-BB86-9D5FD7BED95E}"/>
              </a:ext>
            </a:extLst>
          </p:cNvPr>
          <p:cNvPicPr>
            <a:picLocks noChangeAspect="1"/>
          </p:cNvPicPr>
          <p:nvPr/>
        </p:nvPicPr>
        <p:blipFill>
          <a:blip r:embed="rId2"/>
          <a:stretch>
            <a:fillRect/>
          </a:stretch>
        </p:blipFill>
        <p:spPr>
          <a:xfrm>
            <a:off x="1243967" y="755144"/>
            <a:ext cx="9995829" cy="1627525"/>
          </a:xfrm>
          <a:prstGeom prst="rect">
            <a:avLst/>
          </a:prstGeom>
        </p:spPr>
      </p:pic>
      <p:pic>
        <p:nvPicPr>
          <p:cNvPr id="22" name="Picture 21" descr="A screenshot of a computer program&#10;&#10;Description automatically generated">
            <a:extLst>
              <a:ext uri="{FF2B5EF4-FFF2-40B4-BE49-F238E27FC236}">
                <a16:creationId xmlns:a16="http://schemas.microsoft.com/office/drawing/2014/main" id="{9EC7DC44-EB94-66E6-A4E2-C365EE2CBFF3}"/>
              </a:ext>
            </a:extLst>
          </p:cNvPr>
          <p:cNvPicPr>
            <a:picLocks noChangeAspect="1"/>
          </p:cNvPicPr>
          <p:nvPr/>
        </p:nvPicPr>
        <p:blipFill>
          <a:blip r:embed="rId3"/>
          <a:stretch>
            <a:fillRect/>
          </a:stretch>
        </p:blipFill>
        <p:spPr>
          <a:xfrm>
            <a:off x="2899813" y="2713106"/>
            <a:ext cx="6684139" cy="2072929"/>
          </a:xfrm>
          <a:prstGeom prst="rect">
            <a:avLst/>
          </a:prstGeom>
        </p:spPr>
      </p:pic>
    </p:spTree>
    <p:extLst>
      <p:ext uri="{BB962C8B-B14F-4D97-AF65-F5344CB8AC3E}">
        <p14:creationId xmlns:p14="http://schemas.microsoft.com/office/powerpoint/2010/main" val="207224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907655" y="-232791"/>
            <a:ext cx="3749040" cy="1325880"/>
          </a:xfrm>
        </p:spPr>
        <p:txBody>
          <a:bodyPr>
            <a:normAutofit/>
          </a:bodyPr>
          <a:lstStyle/>
          <a:p>
            <a:r>
              <a:rPr lang="en-US" b="1" dirty="0">
                <a:solidFill>
                  <a:schemeClr val="accent3"/>
                </a:solidFill>
                <a:latin typeface="Baskerville Old Face" panose="02020602080505020303" pitchFamily="18" charset="77"/>
                <a:cs typeface="Calibri Light"/>
              </a:rPr>
              <a:t>Agenda</a:t>
            </a:r>
            <a:endParaRPr lang="en-US" b="1"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043930" y="744855"/>
            <a:ext cx="5281420" cy="5368290"/>
          </a:xfrm>
        </p:spPr>
        <p:txBody>
          <a:bodyPr vert="horz" lIns="91440" tIns="45720" rIns="91440" bIns="45720" rtlCol="0" anchor="t">
            <a:noAutofit/>
          </a:bodyPr>
          <a:lstStyle/>
          <a:p>
            <a:pPr marL="342900" indent="-342900">
              <a:lnSpc>
                <a:spcPct val="150000"/>
              </a:lnSpc>
              <a:buFont typeface="Arial" panose="020B0604020202020204" pitchFamily="34" charset="0"/>
              <a:buChar char="•"/>
            </a:pPr>
            <a:r>
              <a:rPr lang="en-US" b="1" dirty="0"/>
              <a:t>Project Overview</a:t>
            </a:r>
          </a:p>
          <a:p>
            <a:pPr marL="342900" indent="-342900">
              <a:lnSpc>
                <a:spcPct val="150000"/>
              </a:lnSpc>
              <a:buFont typeface="Arial" panose="020B0604020202020204" pitchFamily="34" charset="0"/>
              <a:buChar char="•"/>
            </a:pPr>
            <a:r>
              <a:rPr lang="en-US" b="1" dirty="0"/>
              <a:t>Project Objectives</a:t>
            </a:r>
          </a:p>
          <a:p>
            <a:pPr marL="342900" indent="-342900">
              <a:lnSpc>
                <a:spcPct val="150000"/>
              </a:lnSpc>
              <a:buFont typeface="Arial" panose="020B0604020202020204" pitchFamily="34" charset="0"/>
              <a:buChar char="•"/>
            </a:pPr>
            <a:r>
              <a:rPr lang="en-US" b="1" dirty="0"/>
              <a:t>QUIC Protocol Overview</a:t>
            </a:r>
          </a:p>
          <a:p>
            <a:pPr marL="342900" indent="-342900">
              <a:lnSpc>
                <a:spcPct val="150000"/>
              </a:lnSpc>
              <a:buFont typeface="Arial" panose="020B0604020202020204" pitchFamily="34" charset="0"/>
              <a:buChar char="•"/>
            </a:pPr>
            <a:r>
              <a:rPr lang="en-US" b="1" dirty="0"/>
              <a:t>Key Features Of QUIC</a:t>
            </a:r>
          </a:p>
          <a:p>
            <a:pPr marL="342900" indent="-342900">
              <a:lnSpc>
                <a:spcPct val="150000"/>
              </a:lnSpc>
              <a:buFont typeface="Arial" panose="020B0604020202020204" pitchFamily="34" charset="0"/>
              <a:buChar char="•"/>
            </a:pPr>
            <a:r>
              <a:rPr lang="en-US" b="1" dirty="0"/>
              <a:t>Security Analysis Of QUIC</a:t>
            </a:r>
          </a:p>
          <a:p>
            <a:pPr marL="342900" indent="-342900">
              <a:lnSpc>
                <a:spcPct val="150000"/>
              </a:lnSpc>
              <a:buFont typeface="Arial" panose="020B0604020202020204" pitchFamily="34" charset="0"/>
              <a:buChar char="•"/>
            </a:pPr>
            <a:r>
              <a:rPr lang="en-US" b="1" dirty="0"/>
              <a:t>Known Attacks On QUIC</a:t>
            </a:r>
          </a:p>
          <a:p>
            <a:pPr marL="342900" indent="-342900">
              <a:lnSpc>
                <a:spcPct val="150000"/>
              </a:lnSpc>
              <a:buFont typeface="Arial" panose="020B0604020202020204" pitchFamily="34" charset="0"/>
              <a:buChar char="•"/>
            </a:pPr>
            <a:r>
              <a:rPr lang="en-US" b="1" dirty="0"/>
              <a:t>Explaining The Details Of Our Attack</a:t>
            </a:r>
          </a:p>
          <a:p>
            <a:pPr marL="342900" indent="-342900">
              <a:lnSpc>
                <a:spcPct val="150000"/>
              </a:lnSpc>
              <a:buFont typeface="Arial" panose="020B0604020202020204" pitchFamily="34" charset="0"/>
              <a:buChar char="•"/>
            </a:pPr>
            <a:r>
              <a:rPr lang="en-US" b="1" dirty="0"/>
              <a:t>detecting a </a:t>
            </a:r>
            <a:r>
              <a:rPr lang="en-US" b="1" dirty="0" err="1"/>
              <a:t>picoquic</a:t>
            </a:r>
            <a:r>
              <a:rPr lang="en-US" b="1" dirty="0"/>
              <a:t> implementation issue</a:t>
            </a:r>
            <a:endParaRPr lang="en-US" b="1" dirty="0">
              <a:solidFill>
                <a:schemeClr val="accent3"/>
              </a:solidFill>
              <a:latin typeface="Gill Sans Nova Light" panose="020B0302020104020203" pitchFamily="34" charset="0"/>
              <a:cs typeface="Calibri"/>
            </a:endParaRPr>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B059FF-9310-3721-CB8B-6C7A0806EE04}"/>
              </a:ext>
            </a:extLst>
          </p:cNvPr>
          <p:cNvSpPr txBox="1"/>
          <p:nvPr/>
        </p:nvSpPr>
        <p:spPr>
          <a:xfrm>
            <a:off x="2712377" y="4222947"/>
            <a:ext cx="9043827" cy="523220"/>
          </a:xfrm>
          <a:prstGeom prst="rect">
            <a:avLst/>
          </a:prstGeom>
          <a:noFill/>
        </p:spPr>
        <p:txBody>
          <a:bodyPr wrap="square">
            <a:spAutoFit/>
          </a:bodyPr>
          <a:lstStyle/>
          <a:p>
            <a:r>
              <a:rPr lang="en-US" sz="2800" b="1" dirty="0"/>
              <a:t>Live Demo for client sever model in </a:t>
            </a:r>
            <a:r>
              <a:rPr lang="en-US" sz="2800" b="1" dirty="0" err="1"/>
              <a:t>picoquic</a:t>
            </a:r>
            <a:r>
              <a:rPr lang="en-US" sz="2800" b="1" dirty="0"/>
              <a:t>.</a:t>
            </a:r>
            <a:r>
              <a:rPr lang="en-US" sz="2800" b="1" dirty="0">
                <a:solidFill>
                  <a:schemeClr val="tx1"/>
                </a:solidFill>
                <a:latin typeface="+mn-lt"/>
              </a:rPr>
              <a:t> </a:t>
            </a:r>
            <a:endParaRPr lang="en-IL" sz="2800" dirty="0"/>
          </a:p>
        </p:txBody>
      </p:sp>
    </p:spTree>
    <p:extLst>
      <p:ext uri="{BB962C8B-B14F-4D97-AF65-F5344CB8AC3E}">
        <p14:creationId xmlns:p14="http://schemas.microsoft.com/office/powerpoint/2010/main" val="3846174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7CB96B-F61C-A93D-912A-A0D359450E1E}"/>
              </a:ext>
            </a:extLst>
          </p:cNvPr>
          <p:cNvSpPr txBox="1"/>
          <p:nvPr/>
        </p:nvSpPr>
        <p:spPr>
          <a:xfrm>
            <a:off x="438150" y="4267885"/>
            <a:ext cx="10915650" cy="523220"/>
          </a:xfrm>
          <a:prstGeom prst="rect">
            <a:avLst/>
          </a:prstGeom>
          <a:noFill/>
        </p:spPr>
        <p:txBody>
          <a:bodyPr wrap="square">
            <a:spAutoFit/>
          </a:bodyPr>
          <a:lstStyle/>
          <a:p>
            <a:pPr algn="ctr"/>
            <a:r>
              <a:rPr lang="en-US" sz="2800" b="1" dirty="0"/>
              <a:t>7) The attack is not possible in </a:t>
            </a:r>
            <a:r>
              <a:rPr lang="en-US" sz="2800" b="1" dirty="0" err="1"/>
              <a:t>picoquic</a:t>
            </a:r>
            <a:r>
              <a:rPr lang="en-US" sz="2800" b="1" dirty="0"/>
              <a:t>.</a:t>
            </a:r>
          </a:p>
        </p:txBody>
      </p:sp>
    </p:spTree>
    <p:extLst>
      <p:ext uri="{BB962C8B-B14F-4D97-AF65-F5344CB8AC3E}">
        <p14:creationId xmlns:p14="http://schemas.microsoft.com/office/powerpoint/2010/main" val="3161275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7546D6F-87DD-E049-458B-2B9D02D6C83D}"/>
              </a:ext>
            </a:extLst>
          </p:cNvPr>
          <p:cNvSpPr txBox="1"/>
          <p:nvPr/>
        </p:nvSpPr>
        <p:spPr>
          <a:xfrm>
            <a:off x="1357312" y="2036713"/>
            <a:ext cx="9477375" cy="3539430"/>
          </a:xfrm>
          <a:prstGeom prst="rect">
            <a:avLst/>
          </a:prstGeom>
          <a:noFill/>
        </p:spPr>
        <p:txBody>
          <a:bodyPr wrap="square">
            <a:spAutoFit/>
          </a:bodyPr>
          <a:lstStyle/>
          <a:p>
            <a:r>
              <a:rPr lang="en-IL" sz="2800" b="1" dirty="0"/>
              <a:t>After more searches in the </a:t>
            </a:r>
            <a:r>
              <a:rPr lang="en-IL" sz="2800" b="1" dirty="0" err="1"/>
              <a:t>PicoQuic</a:t>
            </a:r>
            <a:r>
              <a:rPr lang="en-IL" sz="2800" b="1" dirty="0"/>
              <a:t> implementation we found that in every connection between the client and server, the server sends a packet with NEW_TOKEN field. This field contains the Token that the client should use in the next connection. And that means that the assumption on the server we mentioned before (The token is valid not only for a single use, it could be used multiple times) doesn’t held. And the </a:t>
            </a:r>
            <a:r>
              <a:rPr lang="en-IL" sz="2800" b="1" dirty="0" err="1"/>
              <a:t>Picoquic</a:t>
            </a:r>
            <a:r>
              <a:rPr lang="en-IL" sz="2800" b="1" dirty="0"/>
              <a:t> is not vulnerable to the Source Address Replay Attack</a:t>
            </a:r>
          </a:p>
        </p:txBody>
      </p:sp>
    </p:spTree>
    <p:extLst>
      <p:ext uri="{BB962C8B-B14F-4D97-AF65-F5344CB8AC3E}">
        <p14:creationId xmlns:p14="http://schemas.microsoft.com/office/powerpoint/2010/main" val="1213042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4855E-444F-0323-717D-DDEC259BAE22}"/>
              </a:ext>
            </a:extLst>
          </p:cNvPr>
          <p:cNvSpPr>
            <a:spLocks noGrp="1"/>
          </p:cNvSpPr>
          <p:nvPr>
            <p:ph type="title"/>
          </p:nvPr>
        </p:nvSpPr>
        <p:spPr/>
        <p:txBody>
          <a:bodyPr/>
          <a:lstStyle/>
          <a:p>
            <a:r>
              <a:rPr lang="en-US" dirty="0"/>
              <a:t>How does the RFC 9000 refer to that issue</a:t>
            </a:r>
            <a:endParaRPr lang="en-IL" dirty="0"/>
          </a:p>
        </p:txBody>
      </p:sp>
      <p:sp>
        <p:nvSpPr>
          <p:cNvPr id="4" name="Slide Number Placeholder 3">
            <a:extLst>
              <a:ext uri="{FF2B5EF4-FFF2-40B4-BE49-F238E27FC236}">
                <a16:creationId xmlns:a16="http://schemas.microsoft.com/office/drawing/2014/main" id="{8D3033EF-AA53-C19C-5F20-093339566BE8}"/>
              </a:ext>
            </a:extLst>
          </p:cNvPr>
          <p:cNvSpPr>
            <a:spLocks noGrp="1"/>
          </p:cNvSpPr>
          <p:nvPr>
            <p:ph type="sldNum" sz="quarter" idx="11"/>
          </p:nvPr>
        </p:nvSpPr>
        <p:spPr/>
        <p:txBody>
          <a:bodyPr/>
          <a:lstStyle/>
          <a:p>
            <a:fld id="{294A09A9-5501-47C1-A89A-A340965A2BE2}" type="slidenum">
              <a:rPr lang="en-US" smtClean="0"/>
              <a:pPr/>
              <a:t>23</a:t>
            </a:fld>
            <a:endParaRPr lang="en-US" dirty="0"/>
          </a:p>
        </p:txBody>
      </p:sp>
      <p:sp>
        <p:nvSpPr>
          <p:cNvPr id="7" name="TextBox 6">
            <a:extLst>
              <a:ext uri="{FF2B5EF4-FFF2-40B4-BE49-F238E27FC236}">
                <a16:creationId xmlns:a16="http://schemas.microsoft.com/office/drawing/2014/main" id="{5C5A57EA-A411-3C5A-1A21-A28037BF5725}"/>
              </a:ext>
            </a:extLst>
          </p:cNvPr>
          <p:cNvSpPr txBox="1"/>
          <p:nvPr/>
        </p:nvSpPr>
        <p:spPr>
          <a:xfrm>
            <a:off x="234562" y="2461796"/>
            <a:ext cx="11716645" cy="4154984"/>
          </a:xfrm>
          <a:prstGeom prst="rect">
            <a:avLst/>
          </a:prstGeom>
          <a:noFill/>
        </p:spPr>
        <p:txBody>
          <a:bodyPr wrap="square">
            <a:spAutoFit/>
          </a:bodyPr>
          <a:lstStyle/>
          <a:p>
            <a:r>
              <a:rPr lang="en-US" sz="2400" b="1" dirty="0"/>
              <a:t>From the RFC 9000:</a:t>
            </a:r>
          </a:p>
          <a:p>
            <a:endParaRPr lang="en-US" sz="2400" b="1" dirty="0"/>
          </a:p>
          <a:p>
            <a:r>
              <a:rPr lang="en-IL" sz="2400" b="1" dirty="0"/>
              <a:t>Attackers could replay tokens to use servers as amplifiers in DDoS attacks. To protect against such attacks, servers MUST ensure that replay of tokens is prevented or limited. Servers SHOULD ensure that tokens sent in Retry packets are only accepted for a short time, as they are returned immediately by clients. Tokens that are provided in NEW_TOKEN frames need to be valid for longer but SHOULD NOT be accepted multiple times. Servers are encouraged to allow tokens to be used only once, if possible; tokens MAY include additional information about clients to further narrow applicability or reuse. </a:t>
            </a:r>
            <a:endParaRPr lang="en-US" sz="2400" b="1" dirty="0"/>
          </a:p>
          <a:p>
            <a:endParaRPr lang="en-US" sz="2400" b="1" dirty="0"/>
          </a:p>
          <a:p>
            <a:r>
              <a:rPr lang="en-IL" sz="2400" b="1" dirty="0"/>
              <a:t>The RFC 9000 clarify that the Token should not be accepted multiple Time.</a:t>
            </a:r>
          </a:p>
        </p:txBody>
      </p:sp>
    </p:spTree>
    <p:extLst>
      <p:ext uri="{BB962C8B-B14F-4D97-AF65-F5344CB8AC3E}">
        <p14:creationId xmlns:p14="http://schemas.microsoft.com/office/powerpoint/2010/main" val="2983717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989C52-3AF3-B312-682A-105035296A79}"/>
              </a:ext>
            </a:extLst>
          </p:cNvPr>
          <p:cNvSpPr txBox="1"/>
          <p:nvPr/>
        </p:nvSpPr>
        <p:spPr>
          <a:xfrm>
            <a:off x="1223962" y="3853934"/>
            <a:ext cx="9401175" cy="1446550"/>
          </a:xfrm>
          <a:prstGeom prst="rect">
            <a:avLst/>
          </a:prstGeom>
          <a:noFill/>
        </p:spPr>
        <p:txBody>
          <a:bodyPr wrap="square">
            <a:spAutoFit/>
          </a:bodyPr>
          <a:lstStyle/>
          <a:p>
            <a:pPr algn="ctr"/>
            <a:r>
              <a:rPr lang="en-US" sz="4400" b="1" dirty="0"/>
              <a:t>Additional attempts</a:t>
            </a:r>
            <a:r>
              <a:rPr lang="ar-SA" sz="4400" b="1" dirty="0"/>
              <a:t> </a:t>
            </a:r>
            <a:r>
              <a:rPr lang="en-US" sz="4400" b="1" dirty="0"/>
              <a:t>to implement the attack</a:t>
            </a:r>
            <a:endParaRPr lang="en-IL" sz="4400" b="1" dirty="0"/>
          </a:p>
        </p:txBody>
      </p:sp>
    </p:spTree>
    <p:extLst>
      <p:ext uri="{BB962C8B-B14F-4D97-AF65-F5344CB8AC3E}">
        <p14:creationId xmlns:p14="http://schemas.microsoft.com/office/powerpoint/2010/main" val="634634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8D9D-9E62-29CD-97BC-DD8249212E6E}"/>
              </a:ext>
            </a:extLst>
          </p:cNvPr>
          <p:cNvSpPr>
            <a:spLocks noGrp="1"/>
          </p:cNvSpPr>
          <p:nvPr>
            <p:ph type="title"/>
          </p:nvPr>
        </p:nvSpPr>
        <p:spPr>
          <a:xfrm>
            <a:off x="838200" y="736600"/>
            <a:ext cx="10515600" cy="1325563"/>
          </a:xfrm>
        </p:spPr>
        <p:txBody>
          <a:bodyPr>
            <a:normAutofit fontScale="90000"/>
          </a:bodyPr>
          <a:lstStyle/>
          <a:p>
            <a:r>
              <a:rPr lang="en-US" dirty="0"/>
              <a:t>1) Checking out an older version of the </a:t>
            </a:r>
            <a:r>
              <a:rPr lang="en-US" dirty="0" err="1"/>
              <a:t>picoquic</a:t>
            </a:r>
            <a:r>
              <a:rPr lang="en-US" dirty="0"/>
              <a:t> protocol.</a:t>
            </a:r>
            <a:br>
              <a:rPr lang="en-IL" dirty="0"/>
            </a:br>
            <a:endParaRPr lang="en-IL" dirty="0"/>
          </a:p>
        </p:txBody>
      </p:sp>
      <p:sp>
        <p:nvSpPr>
          <p:cNvPr id="8" name="Slide Number Placeholder 7">
            <a:extLst>
              <a:ext uri="{FF2B5EF4-FFF2-40B4-BE49-F238E27FC236}">
                <a16:creationId xmlns:a16="http://schemas.microsoft.com/office/drawing/2014/main" id="{872E4ECD-36B8-C8AB-0401-585873FA0C02}"/>
              </a:ext>
            </a:extLst>
          </p:cNvPr>
          <p:cNvSpPr>
            <a:spLocks noGrp="1"/>
          </p:cNvSpPr>
          <p:nvPr>
            <p:ph type="sldNum" sz="quarter" idx="12"/>
          </p:nvPr>
        </p:nvSpPr>
        <p:spPr/>
        <p:txBody>
          <a:bodyPr/>
          <a:lstStyle/>
          <a:p>
            <a:fld id="{294A09A9-5501-47C1-A89A-A340965A2BE2}" type="slidenum">
              <a:rPr lang="en-US" smtClean="0"/>
              <a:t>25</a:t>
            </a:fld>
            <a:endParaRPr lang="en-US" dirty="0"/>
          </a:p>
        </p:txBody>
      </p:sp>
      <p:sp>
        <p:nvSpPr>
          <p:cNvPr id="14" name="TextBox 13">
            <a:extLst>
              <a:ext uri="{FF2B5EF4-FFF2-40B4-BE49-F238E27FC236}">
                <a16:creationId xmlns:a16="http://schemas.microsoft.com/office/drawing/2014/main" id="{B4B726E4-4F4A-D000-ED0E-AD38DD7EFBB2}"/>
              </a:ext>
            </a:extLst>
          </p:cNvPr>
          <p:cNvSpPr txBox="1"/>
          <p:nvPr/>
        </p:nvSpPr>
        <p:spPr>
          <a:xfrm>
            <a:off x="962024" y="1798698"/>
            <a:ext cx="10906125" cy="4339650"/>
          </a:xfrm>
          <a:prstGeom prst="rect">
            <a:avLst/>
          </a:prstGeom>
          <a:noFill/>
        </p:spPr>
        <p:txBody>
          <a:bodyPr wrap="square">
            <a:spAutoFit/>
          </a:bodyPr>
          <a:lstStyle/>
          <a:p>
            <a:r>
              <a:rPr lang="en-US" sz="2300" b="1" dirty="0"/>
              <a:t>The first commit of the </a:t>
            </a:r>
            <a:r>
              <a:rPr lang="en-US" sz="2300" b="1" dirty="0" err="1"/>
              <a:t>picoquic</a:t>
            </a:r>
            <a:r>
              <a:rPr lang="en-US" sz="2300" b="1" dirty="0"/>
              <a:t> was in 2017. </a:t>
            </a:r>
          </a:p>
          <a:p>
            <a:endParaRPr lang="en-US" sz="2300" b="1" dirty="0"/>
          </a:p>
          <a:p>
            <a:r>
              <a:rPr lang="en-US" sz="2300" b="1" dirty="0"/>
              <a:t>But this version was the first steps of the implementations and it didn’t contain a </a:t>
            </a:r>
            <a:r>
              <a:rPr lang="en-US" sz="2300" b="1" dirty="0" err="1"/>
              <a:t>Cmake</a:t>
            </a:r>
            <a:r>
              <a:rPr lang="en-US" sz="2300" b="1" dirty="0"/>
              <a:t> or samples to run. </a:t>
            </a:r>
          </a:p>
          <a:p>
            <a:endParaRPr lang="en-US" sz="2300" b="1" dirty="0"/>
          </a:p>
          <a:p>
            <a:r>
              <a:rPr lang="en-US" sz="2300" b="1" dirty="0"/>
              <a:t>So we tried newer versions, and we got so many errors in the </a:t>
            </a:r>
            <a:r>
              <a:rPr lang="en-US" sz="2300" b="1" dirty="0" err="1"/>
              <a:t>cmake</a:t>
            </a:r>
            <a:r>
              <a:rPr lang="en-US" sz="2300" b="1" dirty="0"/>
              <a:t> because the </a:t>
            </a:r>
            <a:r>
              <a:rPr lang="en-US" sz="2300" b="1" dirty="0" err="1"/>
              <a:t>picoquic</a:t>
            </a:r>
            <a:r>
              <a:rPr lang="en-US" sz="2300" b="1" dirty="0"/>
              <a:t> uses the </a:t>
            </a:r>
            <a:r>
              <a:rPr lang="en-US" sz="2300" b="1" dirty="0" err="1"/>
              <a:t>picotls</a:t>
            </a:r>
            <a:r>
              <a:rPr lang="en-US" sz="2300" b="1" dirty="0"/>
              <a:t>, so we needed to checkout also old versions of </a:t>
            </a:r>
            <a:r>
              <a:rPr lang="en-US" sz="2300" b="1" dirty="0" err="1"/>
              <a:t>picotls</a:t>
            </a:r>
            <a:r>
              <a:rPr lang="en-US" sz="2300" b="1" dirty="0"/>
              <a:t> and run the whole process of </a:t>
            </a:r>
            <a:r>
              <a:rPr lang="en-US" sz="2300" b="1" dirty="0" err="1"/>
              <a:t>cmake</a:t>
            </a:r>
            <a:r>
              <a:rPr lang="en-US" sz="2300" b="1" dirty="0"/>
              <a:t> and running samples from the beginning, as mentioned in the readme in the old version. </a:t>
            </a:r>
          </a:p>
          <a:p>
            <a:endParaRPr lang="en-US" sz="2300" b="1" dirty="0"/>
          </a:p>
          <a:p>
            <a:r>
              <a:rPr lang="en-US" sz="2300" b="1" dirty="0"/>
              <a:t>After so much work the oldest version we could run was in 2018, and it was not vulnerable to this attack.</a:t>
            </a:r>
            <a:endParaRPr lang="en-IL" sz="2300" b="1" dirty="0"/>
          </a:p>
        </p:txBody>
      </p:sp>
    </p:spTree>
    <p:extLst>
      <p:ext uri="{BB962C8B-B14F-4D97-AF65-F5344CB8AC3E}">
        <p14:creationId xmlns:p14="http://schemas.microsoft.com/office/powerpoint/2010/main" val="900718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2F8C-2D9E-5EF0-86C6-1AF3F022AE9A}"/>
              </a:ext>
            </a:extLst>
          </p:cNvPr>
          <p:cNvSpPr>
            <a:spLocks noGrp="1"/>
          </p:cNvSpPr>
          <p:nvPr>
            <p:ph type="title"/>
          </p:nvPr>
        </p:nvSpPr>
        <p:spPr/>
        <p:txBody>
          <a:bodyPr>
            <a:normAutofit fontScale="90000"/>
          </a:bodyPr>
          <a:lstStyle/>
          <a:p>
            <a:r>
              <a:rPr lang="en-US" dirty="0"/>
              <a:t>2) Running an old implementation called </a:t>
            </a:r>
            <a:r>
              <a:rPr lang="en-US" dirty="0" err="1"/>
              <a:t>gQuic</a:t>
            </a:r>
            <a:r>
              <a:rPr lang="en-US" dirty="0"/>
              <a:t> (its not the google </a:t>
            </a:r>
            <a:r>
              <a:rPr lang="en-US" dirty="0" err="1"/>
              <a:t>quic</a:t>
            </a:r>
            <a:r>
              <a:rPr lang="en-US" dirty="0"/>
              <a:t> the name is misleading). </a:t>
            </a:r>
            <a:endParaRPr lang="en-IL" dirty="0"/>
          </a:p>
        </p:txBody>
      </p:sp>
      <p:sp>
        <p:nvSpPr>
          <p:cNvPr id="8" name="Slide Number Placeholder 7">
            <a:extLst>
              <a:ext uri="{FF2B5EF4-FFF2-40B4-BE49-F238E27FC236}">
                <a16:creationId xmlns:a16="http://schemas.microsoft.com/office/drawing/2014/main" id="{4171020A-370D-F7A4-4D3C-5DA157C0B4BA}"/>
              </a:ext>
            </a:extLst>
          </p:cNvPr>
          <p:cNvSpPr>
            <a:spLocks noGrp="1"/>
          </p:cNvSpPr>
          <p:nvPr>
            <p:ph type="sldNum" sz="quarter" idx="12"/>
          </p:nvPr>
        </p:nvSpPr>
        <p:spPr/>
        <p:txBody>
          <a:bodyPr/>
          <a:lstStyle/>
          <a:p>
            <a:fld id="{294A09A9-5501-47C1-A89A-A340965A2BE2}" type="slidenum">
              <a:rPr lang="en-US" smtClean="0"/>
              <a:t>26</a:t>
            </a:fld>
            <a:endParaRPr lang="en-US" dirty="0"/>
          </a:p>
        </p:txBody>
      </p:sp>
      <p:sp>
        <p:nvSpPr>
          <p:cNvPr id="12" name="TextBox 11">
            <a:extLst>
              <a:ext uri="{FF2B5EF4-FFF2-40B4-BE49-F238E27FC236}">
                <a16:creationId xmlns:a16="http://schemas.microsoft.com/office/drawing/2014/main" id="{97F186B2-DB3A-217E-EC4D-775F3D0BDAC9}"/>
              </a:ext>
            </a:extLst>
          </p:cNvPr>
          <p:cNvSpPr txBox="1"/>
          <p:nvPr/>
        </p:nvSpPr>
        <p:spPr>
          <a:xfrm>
            <a:off x="742156" y="2130693"/>
            <a:ext cx="10707688" cy="3785652"/>
          </a:xfrm>
          <a:prstGeom prst="rect">
            <a:avLst/>
          </a:prstGeom>
          <a:noFill/>
        </p:spPr>
        <p:txBody>
          <a:bodyPr wrap="square">
            <a:spAutoFit/>
          </a:bodyPr>
          <a:lstStyle/>
          <a:p>
            <a:r>
              <a:rPr lang="en-US" sz="2400" b="1" dirty="0"/>
              <a:t>This implementation started in 2018 and also the last version of it was in 2018.</a:t>
            </a:r>
          </a:p>
          <a:p>
            <a:endParaRPr lang="en-US" sz="2400" b="1" dirty="0"/>
          </a:p>
          <a:p>
            <a:r>
              <a:rPr lang="en-US" sz="2400" b="1" dirty="0"/>
              <a:t>After cloning and running the demo of the implementation we found that this implementation was not complete, the Wireshark shows the packets as UDP and not </a:t>
            </a:r>
            <a:r>
              <a:rPr lang="en-US" sz="2400" b="1" dirty="0" err="1"/>
              <a:t>Quic</a:t>
            </a:r>
            <a:r>
              <a:rPr lang="en-US" sz="2400" b="1" dirty="0"/>
              <a:t>, and when trying to change the configuration of the packet to </a:t>
            </a:r>
            <a:r>
              <a:rPr lang="en-US" sz="2400" b="1" dirty="0" err="1"/>
              <a:t>Quic</a:t>
            </a:r>
            <a:r>
              <a:rPr lang="en-US" sz="2400" b="1" dirty="0"/>
              <a:t>, the Wireshark was popping an error massage that the packet is not in </a:t>
            </a:r>
            <a:r>
              <a:rPr lang="en-US" sz="2400" b="1" dirty="0" err="1"/>
              <a:t>Quic</a:t>
            </a:r>
            <a:r>
              <a:rPr lang="en-US" sz="2400" b="1" dirty="0"/>
              <a:t> format, also there was no encryption of the packets and there was no implementation of a client and server in the implementation. </a:t>
            </a:r>
          </a:p>
          <a:p>
            <a:endParaRPr lang="en-US" sz="2400" b="1" dirty="0"/>
          </a:p>
          <a:p>
            <a:r>
              <a:rPr lang="en-US" sz="2400" b="1" dirty="0"/>
              <a:t>So it was not possible to work with this implementation</a:t>
            </a:r>
            <a:endParaRPr lang="en-IL" sz="2400" b="1" dirty="0"/>
          </a:p>
        </p:txBody>
      </p:sp>
    </p:spTree>
    <p:extLst>
      <p:ext uri="{BB962C8B-B14F-4D97-AF65-F5344CB8AC3E}">
        <p14:creationId xmlns:p14="http://schemas.microsoft.com/office/powerpoint/2010/main" val="1243860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2619-88AD-B94D-C60A-0C7ADCC00716}"/>
              </a:ext>
            </a:extLst>
          </p:cNvPr>
          <p:cNvSpPr>
            <a:spLocks noGrp="1"/>
          </p:cNvSpPr>
          <p:nvPr>
            <p:ph type="title"/>
          </p:nvPr>
        </p:nvSpPr>
        <p:spPr>
          <a:xfrm>
            <a:off x="685675" y="383095"/>
            <a:ext cx="10515600" cy="1325563"/>
          </a:xfrm>
        </p:spPr>
        <p:txBody>
          <a:bodyPr/>
          <a:lstStyle/>
          <a:p>
            <a:r>
              <a:rPr lang="en-US" dirty="0"/>
              <a:t>3) Running the </a:t>
            </a:r>
            <a:r>
              <a:rPr lang="en-US" dirty="0" err="1"/>
              <a:t>aioquic</a:t>
            </a:r>
            <a:endParaRPr lang="en-IL" dirty="0"/>
          </a:p>
        </p:txBody>
      </p:sp>
      <p:sp>
        <p:nvSpPr>
          <p:cNvPr id="8" name="Slide Number Placeholder 7">
            <a:extLst>
              <a:ext uri="{FF2B5EF4-FFF2-40B4-BE49-F238E27FC236}">
                <a16:creationId xmlns:a16="http://schemas.microsoft.com/office/drawing/2014/main" id="{387EA1B7-106D-5CA4-4366-012A09F6FBE0}"/>
              </a:ext>
            </a:extLst>
          </p:cNvPr>
          <p:cNvSpPr>
            <a:spLocks noGrp="1"/>
          </p:cNvSpPr>
          <p:nvPr>
            <p:ph type="sldNum" sz="quarter" idx="12"/>
          </p:nvPr>
        </p:nvSpPr>
        <p:spPr/>
        <p:txBody>
          <a:bodyPr/>
          <a:lstStyle/>
          <a:p>
            <a:fld id="{294A09A9-5501-47C1-A89A-A340965A2BE2}" type="slidenum">
              <a:rPr lang="en-US" smtClean="0"/>
              <a:t>27</a:t>
            </a:fld>
            <a:endParaRPr lang="en-US" dirty="0"/>
          </a:p>
        </p:txBody>
      </p:sp>
      <p:sp>
        <p:nvSpPr>
          <p:cNvPr id="12" name="TextBox 11">
            <a:extLst>
              <a:ext uri="{FF2B5EF4-FFF2-40B4-BE49-F238E27FC236}">
                <a16:creationId xmlns:a16="http://schemas.microsoft.com/office/drawing/2014/main" id="{7090938B-929D-AC68-0987-BD3CF6225B07}"/>
              </a:ext>
            </a:extLst>
          </p:cNvPr>
          <p:cNvSpPr txBox="1"/>
          <p:nvPr/>
        </p:nvSpPr>
        <p:spPr>
          <a:xfrm>
            <a:off x="842356" y="2677291"/>
            <a:ext cx="10358919" cy="2677656"/>
          </a:xfrm>
          <a:prstGeom prst="rect">
            <a:avLst/>
          </a:prstGeom>
          <a:noFill/>
        </p:spPr>
        <p:txBody>
          <a:bodyPr wrap="square">
            <a:spAutoFit/>
          </a:bodyPr>
          <a:lstStyle/>
          <a:p>
            <a:r>
              <a:rPr lang="en-US" sz="2800" b="1" dirty="0"/>
              <a:t>After running this implementation we found that it doesn’t contain token support, when trying to send initial packet the server always askes for the full handshake process. </a:t>
            </a:r>
          </a:p>
          <a:p>
            <a:endParaRPr lang="en-US" sz="2800" b="1" dirty="0"/>
          </a:p>
          <a:p>
            <a:r>
              <a:rPr lang="en-US" sz="2800" b="1" dirty="0"/>
              <a:t>So it was not possible to implement the attack on this implementation either. </a:t>
            </a:r>
            <a:endParaRPr lang="en-IL" sz="2800" b="1" dirty="0"/>
          </a:p>
        </p:txBody>
      </p:sp>
    </p:spTree>
    <p:extLst>
      <p:ext uri="{BB962C8B-B14F-4D97-AF65-F5344CB8AC3E}">
        <p14:creationId xmlns:p14="http://schemas.microsoft.com/office/powerpoint/2010/main" val="279559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9EE6-042A-87C2-07E6-3A2833545EF1}"/>
              </a:ext>
            </a:extLst>
          </p:cNvPr>
          <p:cNvSpPr>
            <a:spLocks noGrp="1"/>
          </p:cNvSpPr>
          <p:nvPr>
            <p:ph type="title"/>
          </p:nvPr>
        </p:nvSpPr>
        <p:spPr/>
        <p:txBody>
          <a:bodyPr/>
          <a:lstStyle/>
          <a:p>
            <a:r>
              <a:rPr lang="en-US" dirty="0"/>
              <a:t>More attempts</a:t>
            </a:r>
            <a:endParaRPr lang="en-IL" dirty="0"/>
          </a:p>
        </p:txBody>
      </p:sp>
      <p:sp>
        <p:nvSpPr>
          <p:cNvPr id="8" name="Slide Number Placeholder 7">
            <a:extLst>
              <a:ext uri="{FF2B5EF4-FFF2-40B4-BE49-F238E27FC236}">
                <a16:creationId xmlns:a16="http://schemas.microsoft.com/office/drawing/2014/main" id="{474B3FE5-90A7-D2E3-D971-5E1CD31095B4}"/>
              </a:ext>
            </a:extLst>
          </p:cNvPr>
          <p:cNvSpPr>
            <a:spLocks noGrp="1"/>
          </p:cNvSpPr>
          <p:nvPr>
            <p:ph type="sldNum" sz="quarter" idx="12"/>
          </p:nvPr>
        </p:nvSpPr>
        <p:spPr/>
        <p:txBody>
          <a:bodyPr/>
          <a:lstStyle/>
          <a:p>
            <a:fld id="{294A09A9-5501-47C1-A89A-A340965A2BE2}" type="slidenum">
              <a:rPr lang="en-US" smtClean="0"/>
              <a:t>28</a:t>
            </a:fld>
            <a:endParaRPr lang="en-US" dirty="0"/>
          </a:p>
        </p:txBody>
      </p:sp>
      <p:sp>
        <p:nvSpPr>
          <p:cNvPr id="12" name="TextBox 11">
            <a:extLst>
              <a:ext uri="{FF2B5EF4-FFF2-40B4-BE49-F238E27FC236}">
                <a16:creationId xmlns:a16="http://schemas.microsoft.com/office/drawing/2014/main" id="{2626443C-CC26-8D91-09EA-B7F99752937A}"/>
              </a:ext>
            </a:extLst>
          </p:cNvPr>
          <p:cNvSpPr txBox="1"/>
          <p:nvPr/>
        </p:nvSpPr>
        <p:spPr>
          <a:xfrm>
            <a:off x="575353" y="1822916"/>
            <a:ext cx="11281025" cy="4401205"/>
          </a:xfrm>
          <a:prstGeom prst="rect">
            <a:avLst/>
          </a:prstGeom>
          <a:noFill/>
        </p:spPr>
        <p:txBody>
          <a:bodyPr wrap="square">
            <a:spAutoFit/>
          </a:bodyPr>
          <a:lstStyle/>
          <a:p>
            <a:r>
              <a:rPr lang="en-US" sz="2800" b="1" dirty="0"/>
              <a:t>The </a:t>
            </a:r>
            <a:r>
              <a:rPr lang="en-US" sz="2800" b="1" dirty="0" err="1"/>
              <a:t>Quic</a:t>
            </a:r>
            <a:r>
              <a:rPr lang="en-US" sz="2800" b="1" dirty="0"/>
              <a:t> protocol is relatively new, so most of the implementation started after 2018 and implements new versions of the RFC 9000.</a:t>
            </a:r>
          </a:p>
          <a:p>
            <a:endParaRPr lang="en-US" sz="2800" b="1" dirty="0"/>
          </a:p>
          <a:p>
            <a:r>
              <a:rPr lang="en-US" sz="2800" b="1" dirty="0"/>
              <a:t> https://github.com/quicwg/base-drafts/wiki/Implementations </a:t>
            </a:r>
          </a:p>
          <a:p>
            <a:endParaRPr lang="en-US" sz="2800" b="1" dirty="0"/>
          </a:p>
          <a:p>
            <a:r>
              <a:rPr lang="en-US" sz="2800" b="1" dirty="0"/>
              <a:t>This link list the implementations of IETF </a:t>
            </a:r>
            <a:r>
              <a:rPr lang="en-US" sz="2800" b="1" dirty="0" err="1"/>
              <a:t>Quic</a:t>
            </a:r>
            <a:r>
              <a:rPr lang="en-US" sz="2800" b="1" dirty="0"/>
              <a:t> and the versions it supports, we can see that all the implementations supports draft 27 of the RFC 9000, that was published in Feb 2020 and newer. </a:t>
            </a:r>
          </a:p>
          <a:p>
            <a:endParaRPr lang="en-US" sz="2800" b="1" dirty="0"/>
          </a:p>
          <a:p>
            <a:r>
              <a:rPr lang="en-US" sz="2800" b="1" dirty="0"/>
              <a:t>So also attempts to implement the attack on old versions did not succeed. </a:t>
            </a:r>
            <a:endParaRPr lang="en-IL" sz="2800" b="1" dirty="0"/>
          </a:p>
        </p:txBody>
      </p:sp>
    </p:spTree>
    <p:extLst>
      <p:ext uri="{BB962C8B-B14F-4D97-AF65-F5344CB8AC3E}">
        <p14:creationId xmlns:p14="http://schemas.microsoft.com/office/powerpoint/2010/main" val="210835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84CD3-437F-56E7-A0B4-3906E14FB05D}"/>
              </a:ext>
            </a:extLst>
          </p:cNvPr>
          <p:cNvSpPr txBox="1"/>
          <p:nvPr/>
        </p:nvSpPr>
        <p:spPr>
          <a:xfrm>
            <a:off x="870734" y="4053626"/>
            <a:ext cx="10759612" cy="954107"/>
          </a:xfrm>
          <a:prstGeom prst="rect">
            <a:avLst/>
          </a:prstGeom>
          <a:noFill/>
        </p:spPr>
        <p:txBody>
          <a:bodyPr wrap="square">
            <a:spAutoFit/>
          </a:bodyPr>
          <a:lstStyle/>
          <a:p>
            <a:pPr algn="ctr"/>
            <a:r>
              <a:rPr lang="en-US" sz="2800" b="1" dirty="0"/>
              <a:t>Last attempt: change the code of the </a:t>
            </a:r>
            <a:r>
              <a:rPr lang="en-US" sz="2800" b="1" dirty="0" err="1"/>
              <a:t>picoquic</a:t>
            </a:r>
            <a:r>
              <a:rPr lang="en-US" sz="2800" b="1" dirty="0"/>
              <a:t> to make it vulnerable to the attack and then implement it. </a:t>
            </a:r>
            <a:endParaRPr lang="en-IL" sz="2800" b="1" dirty="0"/>
          </a:p>
        </p:txBody>
      </p:sp>
    </p:spTree>
    <p:extLst>
      <p:ext uri="{BB962C8B-B14F-4D97-AF65-F5344CB8AC3E}">
        <p14:creationId xmlns:p14="http://schemas.microsoft.com/office/powerpoint/2010/main" val="55546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662303" y="822325"/>
            <a:ext cx="8695944" cy="1325880"/>
          </a:xfrm>
        </p:spPr>
        <p:txBody>
          <a:bodyPr/>
          <a:lstStyle/>
          <a:p>
            <a:pPr>
              <a:lnSpc>
                <a:spcPct val="150000"/>
              </a:lnSpc>
            </a:pPr>
            <a:r>
              <a:rPr lang="en-US" b="1" dirty="0"/>
              <a:t>Project Overview</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1662303" y="1952625"/>
            <a:ext cx="8867393" cy="3314699"/>
          </a:xfrm>
        </p:spPr>
        <p:txBody>
          <a:bodyPr>
            <a:normAutofit fontScale="92500" lnSpcReduction="10000"/>
          </a:bodyPr>
          <a:lstStyle/>
          <a:p>
            <a:pPr marL="342900" indent="-342900">
              <a:buFont typeface="Arial" panose="020B0604020202020204" pitchFamily="34" charset="0"/>
              <a:buChar char="•"/>
            </a:pPr>
            <a:r>
              <a:rPr lang="en-US" sz="2400" b="1" dirty="0">
                <a:latin typeface="+mn-lt"/>
                <a:cs typeface="+mn-cs"/>
              </a:rPr>
              <a:t>The QUIC protocol is a secure and efficient transport protocol designed for handling multiple data streams with low latency.</a:t>
            </a:r>
          </a:p>
          <a:p>
            <a:endParaRPr lang="en-US" sz="1100" b="1" dirty="0">
              <a:latin typeface="+mn-lt"/>
              <a:cs typeface="+mn-cs"/>
            </a:endParaRPr>
          </a:p>
          <a:p>
            <a:pPr marL="342900" indent="-342900">
              <a:buFont typeface="Arial" panose="020B0604020202020204" pitchFamily="34" charset="0"/>
              <a:buChar char="•"/>
            </a:pPr>
            <a:r>
              <a:rPr lang="en-US" sz="2400" b="1" dirty="0">
                <a:latin typeface="+mn-lt"/>
                <a:cs typeface="+mn-cs"/>
              </a:rPr>
              <a:t> Its primary goal is to enhance the performance of HTTPS traffic. It has gained recognition by being standardized as RFC 9000, suggesting it could become the dominant internet transport protocol.</a:t>
            </a:r>
          </a:p>
          <a:p>
            <a:endParaRPr lang="en-US" sz="2400" b="1" dirty="0">
              <a:latin typeface="+mn-lt"/>
              <a:cs typeface="+mn-cs"/>
            </a:endParaRPr>
          </a:p>
          <a:p>
            <a:pPr marL="342900" indent="-342900">
              <a:buFont typeface="Arial" panose="020B0604020202020204" pitchFamily="34" charset="0"/>
              <a:buChar char="•"/>
            </a:pPr>
            <a:r>
              <a:rPr lang="en-US" sz="2400" b="1" dirty="0">
                <a:latin typeface="+mn-lt"/>
                <a:cs typeface="+mn-cs"/>
              </a:rPr>
              <a:t> On this presentation we will analyzing QUIC with a focus on it’s cybersecurity aspects.</a:t>
            </a:r>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3A8FE26F-B3E4-4D3E-37A7-F99C38F76FB6}"/>
              </a:ext>
            </a:extLst>
          </p:cNvPr>
          <p:cNvSpPr>
            <a:spLocks noGrp="1"/>
          </p:cNvSpPr>
          <p:nvPr>
            <p:ph type="sldNum" sz="quarter" idx="12"/>
          </p:nvPr>
        </p:nvSpPr>
        <p:spPr/>
        <p:txBody>
          <a:bodyPr/>
          <a:lstStyle/>
          <a:p>
            <a:fld id="{294A09A9-5501-47C1-A89A-A340965A2BE2}" type="slidenum">
              <a:rPr lang="en-US" smtClean="0"/>
              <a:t>30</a:t>
            </a:fld>
            <a:endParaRPr lang="en-US" dirty="0"/>
          </a:p>
        </p:txBody>
      </p:sp>
      <p:pic>
        <p:nvPicPr>
          <p:cNvPr id="12" name="Picture 11" descr="A computer screen with text and numbers&#10;&#10;Description automatically generated">
            <a:extLst>
              <a:ext uri="{FF2B5EF4-FFF2-40B4-BE49-F238E27FC236}">
                <a16:creationId xmlns:a16="http://schemas.microsoft.com/office/drawing/2014/main" id="{62A23DEE-1637-BD17-D4C3-B24B718899B5}"/>
              </a:ext>
            </a:extLst>
          </p:cNvPr>
          <p:cNvPicPr>
            <a:picLocks noChangeAspect="1"/>
          </p:cNvPicPr>
          <p:nvPr/>
        </p:nvPicPr>
        <p:blipFill>
          <a:blip r:embed="rId2"/>
          <a:stretch>
            <a:fillRect/>
          </a:stretch>
        </p:blipFill>
        <p:spPr>
          <a:xfrm>
            <a:off x="2357716" y="2014401"/>
            <a:ext cx="7269170" cy="3843033"/>
          </a:xfrm>
          <a:prstGeom prst="rect">
            <a:avLst/>
          </a:prstGeom>
        </p:spPr>
      </p:pic>
      <p:sp>
        <p:nvSpPr>
          <p:cNvPr id="14" name="TextBox 13">
            <a:extLst>
              <a:ext uri="{FF2B5EF4-FFF2-40B4-BE49-F238E27FC236}">
                <a16:creationId xmlns:a16="http://schemas.microsoft.com/office/drawing/2014/main" id="{98E3CDB3-E942-F69E-2EA4-90C1590D9F59}"/>
              </a:ext>
            </a:extLst>
          </p:cNvPr>
          <p:cNvSpPr txBox="1"/>
          <p:nvPr/>
        </p:nvSpPr>
        <p:spPr>
          <a:xfrm>
            <a:off x="1025703" y="841652"/>
            <a:ext cx="10325528" cy="461665"/>
          </a:xfrm>
          <a:prstGeom prst="rect">
            <a:avLst/>
          </a:prstGeom>
          <a:noFill/>
        </p:spPr>
        <p:txBody>
          <a:bodyPr wrap="square">
            <a:spAutoFit/>
          </a:bodyPr>
          <a:lstStyle/>
          <a:p>
            <a:pPr algn="ctr"/>
            <a:r>
              <a:rPr lang="en-US" sz="2400" b="1" dirty="0"/>
              <a:t>Send replayed 0-rtt packets from client side and track it from the server side.</a:t>
            </a:r>
            <a:endParaRPr lang="en-IL" sz="2400" dirty="0"/>
          </a:p>
        </p:txBody>
      </p:sp>
    </p:spTree>
    <p:extLst>
      <p:ext uri="{BB962C8B-B14F-4D97-AF65-F5344CB8AC3E}">
        <p14:creationId xmlns:p14="http://schemas.microsoft.com/office/powerpoint/2010/main" val="1928615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F71E39F-327E-6D33-9DAA-1DA3B42C4076}"/>
              </a:ext>
            </a:extLst>
          </p:cNvPr>
          <p:cNvSpPr>
            <a:spLocks noGrp="1"/>
          </p:cNvSpPr>
          <p:nvPr>
            <p:ph type="sldNum" sz="quarter" idx="12"/>
          </p:nvPr>
        </p:nvSpPr>
        <p:spPr/>
        <p:txBody>
          <a:bodyPr/>
          <a:lstStyle/>
          <a:p>
            <a:fld id="{294A09A9-5501-47C1-A89A-A340965A2BE2}" type="slidenum">
              <a:rPr lang="en-US" smtClean="0"/>
              <a:t>31</a:t>
            </a:fld>
            <a:endParaRPr lang="en-US" dirty="0"/>
          </a:p>
        </p:txBody>
      </p:sp>
      <p:pic>
        <p:nvPicPr>
          <p:cNvPr id="12" name="Picture 11" descr="A screenshot of a computer&#10;&#10;Description automatically generated">
            <a:extLst>
              <a:ext uri="{FF2B5EF4-FFF2-40B4-BE49-F238E27FC236}">
                <a16:creationId xmlns:a16="http://schemas.microsoft.com/office/drawing/2014/main" id="{9F979DC0-1C85-DCEA-FDB0-45D41548743F}"/>
              </a:ext>
            </a:extLst>
          </p:cNvPr>
          <p:cNvPicPr>
            <a:picLocks noChangeAspect="1"/>
          </p:cNvPicPr>
          <p:nvPr/>
        </p:nvPicPr>
        <p:blipFill>
          <a:blip r:embed="rId2"/>
          <a:stretch>
            <a:fillRect/>
          </a:stretch>
        </p:blipFill>
        <p:spPr>
          <a:xfrm>
            <a:off x="1926483" y="2130384"/>
            <a:ext cx="8339033" cy="3397112"/>
          </a:xfrm>
          <a:prstGeom prst="rect">
            <a:avLst/>
          </a:prstGeom>
        </p:spPr>
      </p:pic>
      <p:sp>
        <p:nvSpPr>
          <p:cNvPr id="14" name="TextBox 13">
            <a:extLst>
              <a:ext uri="{FF2B5EF4-FFF2-40B4-BE49-F238E27FC236}">
                <a16:creationId xmlns:a16="http://schemas.microsoft.com/office/drawing/2014/main" id="{6EF5C303-9B22-BCB8-DEA9-AD8F51A9C9F9}"/>
              </a:ext>
            </a:extLst>
          </p:cNvPr>
          <p:cNvSpPr txBox="1"/>
          <p:nvPr/>
        </p:nvSpPr>
        <p:spPr>
          <a:xfrm>
            <a:off x="2124181" y="839865"/>
            <a:ext cx="8632861" cy="461665"/>
          </a:xfrm>
          <a:prstGeom prst="rect">
            <a:avLst/>
          </a:prstGeom>
          <a:noFill/>
        </p:spPr>
        <p:txBody>
          <a:bodyPr wrap="square">
            <a:spAutoFit/>
          </a:bodyPr>
          <a:lstStyle/>
          <a:p>
            <a:r>
              <a:rPr lang="en-US" sz="2400" b="1" dirty="0"/>
              <a:t>The server responds only to the first legitime 0-RTT request. </a:t>
            </a:r>
            <a:endParaRPr lang="en-IL" sz="2400" b="1" dirty="0"/>
          </a:p>
        </p:txBody>
      </p:sp>
    </p:spTree>
    <p:extLst>
      <p:ext uri="{BB962C8B-B14F-4D97-AF65-F5344CB8AC3E}">
        <p14:creationId xmlns:p14="http://schemas.microsoft.com/office/powerpoint/2010/main" val="2854815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6A7D76-E9CF-40F9-7B8A-0D6CE012E56F}"/>
              </a:ext>
            </a:extLst>
          </p:cNvPr>
          <p:cNvSpPr txBox="1"/>
          <p:nvPr/>
        </p:nvSpPr>
        <p:spPr>
          <a:xfrm>
            <a:off x="2124180" y="4138317"/>
            <a:ext cx="9177391" cy="664156"/>
          </a:xfrm>
          <a:prstGeom prst="rect">
            <a:avLst/>
          </a:prstGeom>
          <a:noFill/>
        </p:spPr>
        <p:txBody>
          <a:bodyPr wrap="square">
            <a:spAutoFit/>
          </a:bodyPr>
          <a:lstStyle/>
          <a:p>
            <a:pPr>
              <a:lnSpc>
                <a:spcPct val="107000"/>
              </a:lnSpc>
              <a:spcAft>
                <a:spcPts val="800"/>
              </a:spcAft>
            </a:pPr>
            <a:r>
              <a:rPr lang="en-US" sz="3600" b="1" dirty="0"/>
              <a:t>Detecting a </a:t>
            </a:r>
            <a:r>
              <a:rPr lang="en-US" sz="3600" b="1" dirty="0" err="1"/>
              <a:t>picoquic</a:t>
            </a:r>
            <a:r>
              <a:rPr lang="en-US" sz="3600" b="1" dirty="0"/>
              <a:t> implementation issue</a:t>
            </a:r>
            <a:endParaRPr lang="en-IL" sz="3600" b="1" dirty="0"/>
          </a:p>
        </p:txBody>
      </p:sp>
    </p:spTree>
    <p:extLst>
      <p:ext uri="{BB962C8B-B14F-4D97-AF65-F5344CB8AC3E}">
        <p14:creationId xmlns:p14="http://schemas.microsoft.com/office/powerpoint/2010/main" val="3319513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8965B17-E837-E30E-DF8A-DD1DEC088C2D}"/>
              </a:ext>
            </a:extLst>
          </p:cNvPr>
          <p:cNvSpPr>
            <a:spLocks noGrp="1"/>
          </p:cNvSpPr>
          <p:nvPr>
            <p:ph type="sldNum" sz="quarter" idx="12"/>
          </p:nvPr>
        </p:nvSpPr>
        <p:spPr/>
        <p:txBody>
          <a:bodyPr/>
          <a:lstStyle/>
          <a:p>
            <a:fld id="{294A09A9-5501-47C1-A89A-A340965A2BE2}" type="slidenum">
              <a:rPr lang="en-US" smtClean="0"/>
              <a:t>33</a:t>
            </a:fld>
            <a:endParaRPr lang="en-US" dirty="0"/>
          </a:p>
        </p:txBody>
      </p:sp>
      <p:sp>
        <p:nvSpPr>
          <p:cNvPr id="12" name="TextBox 11">
            <a:extLst>
              <a:ext uri="{FF2B5EF4-FFF2-40B4-BE49-F238E27FC236}">
                <a16:creationId xmlns:a16="http://schemas.microsoft.com/office/drawing/2014/main" id="{B711E1C9-7543-E840-53F5-9F58D687FE03}"/>
              </a:ext>
            </a:extLst>
          </p:cNvPr>
          <p:cNvSpPr txBox="1"/>
          <p:nvPr/>
        </p:nvSpPr>
        <p:spPr>
          <a:xfrm>
            <a:off x="688369" y="2304208"/>
            <a:ext cx="10900879" cy="2793329"/>
          </a:xfrm>
          <a:prstGeom prst="rect">
            <a:avLst/>
          </a:prstGeom>
          <a:noFill/>
        </p:spPr>
        <p:txBody>
          <a:bodyPr wrap="square">
            <a:spAutoFit/>
          </a:bodyPr>
          <a:lstStyle/>
          <a:p>
            <a:pPr>
              <a:lnSpc>
                <a:spcPct val="107000"/>
              </a:lnSpc>
              <a:spcAft>
                <a:spcPts val="800"/>
              </a:spcAft>
            </a:pPr>
            <a:r>
              <a:rPr lang="en-US" sz="20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We didn’t see any special behavior, so we tried to re-send the message more than twice , we send it 1 Million times !</a:t>
            </a:r>
            <a:endParaRPr lang="en-US" sz="2000" kern="100" dirty="0">
              <a:solidFill>
                <a:srgbClr val="333333"/>
              </a:solidFill>
              <a:latin typeface="Georgia" panose="02040502050405020303" pitchFamily="18" charset="0"/>
              <a:ea typeface="Calibri" panose="020F0502020204030204" pitchFamily="34" charset="0"/>
              <a:cs typeface="Arial" panose="020B0604020202020204" pitchFamily="34" charset="0"/>
            </a:endParaRPr>
          </a:p>
          <a:p>
            <a:pPr>
              <a:lnSpc>
                <a:spcPct val="107000"/>
              </a:lnSpc>
              <a:spcAft>
                <a:spcPts val="800"/>
              </a:spcAft>
            </a:pPr>
            <a:r>
              <a:rPr lang="en-US" sz="20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we detect a strange behavior ! the server respond with payload packets each (about) 700,000 0-RTT requests.</a:t>
            </a:r>
          </a:p>
          <a:p>
            <a:pPr>
              <a:lnSpc>
                <a:spcPct val="107000"/>
              </a:lnSpc>
              <a:spcAft>
                <a:spcPts val="800"/>
              </a:spcAft>
            </a:pPr>
            <a:endParaRPr lang="en-IL" sz="20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0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endParaRPr>
          </a:p>
          <a:p>
            <a:pPr>
              <a:lnSpc>
                <a:spcPct val="107000"/>
              </a:lnSpc>
              <a:spcAft>
                <a:spcPts val="800"/>
              </a:spcAft>
            </a:pPr>
            <a:endParaRPr lang="en-IL" sz="2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DA5F613-D159-6C38-70BA-780243EDB1C6}"/>
              </a:ext>
            </a:extLst>
          </p:cNvPr>
          <p:cNvSpPr txBox="1"/>
          <p:nvPr/>
        </p:nvSpPr>
        <p:spPr>
          <a:xfrm>
            <a:off x="2226921" y="791379"/>
            <a:ext cx="9095199" cy="461665"/>
          </a:xfrm>
          <a:prstGeom prst="rect">
            <a:avLst/>
          </a:prstGeom>
          <a:noFill/>
        </p:spPr>
        <p:txBody>
          <a:bodyPr wrap="square">
            <a:spAutoFit/>
          </a:bodyPr>
          <a:lstStyle/>
          <a:p>
            <a:r>
              <a:rPr lang="en-US" sz="24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change the client code to send the 0-RTT packet again</a:t>
            </a:r>
            <a:endParaRPr lang="en-IL" sz="2400" dirty="0"/>
          </a:p>
        </p:txBody>
      </p:sp>
      <p:pic>
        <p:nvPicPr>
          <p:cNvPr id="15" name="תמונה 6" descr="תמונה שמכילה טקסט, צילום מסך, תצוגה, תוכנה&#10;&#10;התיאור נוצר באופן אוטומטי">
            <a:extLst>
              <a:ext uri="{FF2B5EF4-FFF2-40B4-BE49-F238E27FC236}">
                <a16:creationId xmlns:a16="http://schemas.microsoft.com/office/drawing/2014/main" id="{2EFC4653-DA2D-541A-0871-CB5EABF350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634951"/>
            <a:ext cx="4607374" cy="2431670"/>
          </a:xfrm>
          <a:prstGeom prst="rect">
            <a:avLst/>
          </a:prstGeom>
        </p:spPr>
      </p:pic>
    </p:spTree>
    <p:extLst>
      <p:ext uri="{BB962C8B-B14F-4D97-AF65-F5344CB8AC3E}">
        <p14:creationId xmlns:p14="http://schemas.microsoft.com/office/powerpoint/2010/main" val="886773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61CA3B6-87D0-8C90-9698-BBDFD6C5327A}"/>
              </a:ext>
            </a:extLst>
          </p:cNvPr>
          <p:cNvSpPr>
            <a:spLocks noGrp="1"/>
          </p:cNvSpPr>
          <p:nvPr>
            <p:ph type="sldNum" sz="quarter" idx="12"/>
          </p:nvPr>
        </p:nvSpPr>
        <p:spPr/>
        <p:txBody>
          <a:bodyPr/>
          <a:lstStyle/>
          <a:p>
            <a:fld id="{294A09A9-5501-47C1-A89A-A340965A2BE2}" type="slidenum">
              <a:rPr lang="en-US" smtClean="0"/>
              <a:t>34</a:t>
            </a:fld>
            <a:endParaRPr lang="en-US" dirty="0"/>
          </a:p>
        </p:txBody>
      </p:sp>
      <p:sp>
        <p:nvSpPr>
          <p:cNvPr id="12" name="TextBox 11">
            <a:extLst>
              <a:ext uri="{FF2B5EF4-FFF2-40B4-BE49-F238E27FC236}">
                <a16:creationId xmlns:a16="http://schemas.microsoft.com/office/drawing/2014/main" id="{2491CEAF-A21A-DD05-2398-BA617F2BB99C}"/>
              </a:ext>
            </a:extLst>
          </p:cNvPr>
          <p:cNvSpPr txBox="1"/>
          <p:nvPr/>
        </p:nvSpPr>
        <p:spPr>
          <a:xfrm>
            <a:off x="921678" y="668089"/>
            <a:ext cx="10348644" cy="646331"/>
          </a:xfrm>
          <a:prstGeom prst="rect">
            <a:avLst/>
          </a:prstGeom>
          <a:noFill/>
        </p:spPr>
        <p:txBody>
          <a:bodyPr wrap="square">
            <a:spAutoFit/>
          </a:bodyPr>
          <a:lstStyle/>
          <a:p>
            <a:pPr algn="ctr"/>
            <a:r>
              <a:rPr lang="en-US" kern="100" dirty="0">
                <a:solidFill>
                  <a:srgbClr val="333333"/>
                </a:solidFill>
                <a:latin typeface="Georgia" panose="02040502050405020303" pitchFamily="18" charset="0"/>
                <a:cs typeface="Arial" panose="020B0604020202020204" pitchFamily="34" charset="0"/>
              </a:rPr>
              <a:t>Writing a script </a:t>
            </a:r>
            <a:r>
              <a:rPr lang="en-US" sz="18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that capture a 0-RTT packet that a legitimate client sends, and resends it via a new socket 1 Million times</a:t>
            </a:r>
            <a:endParaRPr lang="en-IL" dirty="0"/>
          </a:p>
        </p:txBody>
      </p:sp>
      <p:pic>
        <p:nvPicPr>
          <p:cNvPr id="14" name="Picture 13" descr="A screenshot of a computer program&#10;&#10;Description automatically generated">
            <a:extLst>
              <a:ext uri="{FF2B5EF4-FFF2-40B4-BE49-F238E27FC236}">
                <a16:creationId xmlns:a16="http://schemas.microsoft.com/office/drawing/2014/main" id="{DEAF4EDA-7FA3-7B3C-001E-5D5F20663F98}"/>
              </a:ext>
            </a:extLst>
          </p:cNvPr>
          <p:cNvPicPr>
            <a:picLocks noChangeAspect="1"/>
          </p:cNvPicPr>
          <p:nvPr/>
        </p:nvPicPr>
        <p:blipFill>
          <a:blip r:embed="rId2"/>
          <a:stretch>
            <a:fillRect/>
          </a:stretch>
        </p:blipFill>
        <p:spPr>
          <a:xfrm>
            <a:off x="3287730" y="1471006"/>
            <a:ext cx="5243159" cy="5019649"/>
          </a:xfrm>
          <a:prstGeom prst="rect">
            <a:avLst/>
          </a:prstGeom>
        </p:spPr>
      </p:pic>
    </p:spTree>
    <p:extLst>
      <p:ext uri="{BB962C8B-B14F-4D97-AF65-F5344CB8AC3E}">
        <p14:creationId xmlns:p14="http://schemas.microsoft.com/office/powerpoint/2010/main" val="1845496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01C2CA-A161-2DEE-D6D4-B54D9C7E29CE}"/>
              </a:ext>
            </a:extLst>
          </p:cNvPr>
          <p:cNvSpPr txBox="1"/>
          <p:nvPr/>
        </p:nvSpPr>
        <p:spPr>
          <a:xfrm>
            <a:off x="1434102" y="4161302"/>
            <a:ext cx="10001036" cy="646331"/>
          </a:xfrm>
          <a:prstGeom prst="rect">
            <a:avLst/>
          </a:prstGeom>
          <a:noFill/>
        </p:spPr>
        <p:txBody>
          <a:bodyPr wrap="square">
            <a:spAutoFit/>
          </a:bodyPr>
          <a:lstStyle/>
          <a:p>
            <a:r>
              <a:rPr lang="en-US" sz="3600" b="1" dirty="0"/>
              <a:t>Demo for resending 0-RTT packets using the script.</a:t>
            </a:r>
            <a:endParaRPr lang="en-IL" sz="3600" dirty="0"/>
          </a:p>
        </p:txBody>
      </p:sp>
    </p:spTree>
    <p:extLst>
      <p:ext uri="{BB962C8B-B14F-4D97-AF65-F5344CB8AC3E}">
        <p14:creationId xmlns:p14="http://schemas.microsoft.com/office/powerpoint/2010/main" val="3422725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E70AF-C7D7-1623-3AB6-A078888C5E0F}"/>
              </a:ext>
            </a:extLst>
          </p:cNvPr>
          <p:cNvSpPr>
            <a:spLocks noGrp="1"/>
          </p:cNvSpPr>
          <p:nvPr>
            <p:ph type="title"/>
          </p:nvPr>
        </p:nvSpPr>
        <p:spPr>
          <a:xfrm>
            <a:off x="1348878" y="4131753"/>
            <a:ext cx="9884664" cy="731520"/>
          </a:xfrm>
        </p:spPr>
        <p:txBody>
          <a:bodyPr/>
          <a:lstStyle/>
          <a:p>
            <a:r>
              <a:rPr lang="en-US" sz="3600" b="1" dirty="0">
                <a:solidFill>
                  <a:schemeClr val="tx1"/>
                </a:solidFill>
                <a:latin typeface="+mn-lt"/>
                <a:ea typeface="+mn-ea"/>
                <a:cs typeface="+mn-cs"/>
              </a:rPr>
              <a:t>Digging into the issue and answering some questions</a:t>
            </a:r>
            <a:endParaRPr lang="en-IL" sz="3600" b="1" dirty="0">
              <a:solidFill>
                <a:schemeClr val="tx1"/>
              </a:solidFill>
              <a:latin typeface="+mn-lt"/>
              <a:ea typeface="+mn-ea"/>
              <a:cs typeface="+mn-cs"/>
            </a:endParaRPr>
          </a:p>
        </p:txBody>
      </p:sp>
    </p:spTree>
    <p:extLst>
      <p:ext uri="{BB962C8B-B14F-4D97-AF65-F5344CB8AC3E}">
        <p14:creationId xmlns:p14="http://schemas.microsoft.com/office/powerpoint/2010/main" val="3382961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6939-0814-313A-EB21-6A6E54BFB460}"/>
              </a:ext>
            </a:extLst>
          </p:cNvPr>
          <p:cNvSpPr>
            <a:spLocks noGrp="1"/>
          </p:cNvSpPr>
          <p:nvPr>
            <p:ph type="title"/>
          </p:nvPr>
        </p:nvSpPr>
        <p:spPr>
          <a:xfrm>
            <a:off x="838200" y="673350"/>
            <a:ext cx="10515600" cy="1325563"/>
          </a:xfrm>
        </p:spPr>
        <p:txBody>
          <a:bodyPr>
            <a:normAutofit fontScale="90000"/>
          </a:bodyPr>
          <a:lstStyle/>
          <a:p>
            <a:r>
              <a:rPr lang="en-US" sz="3600" b="1" dirty="0">
                <a:solidFill>
                  <a:schemeClr val="tx1"/>
                </a:solidFill>
                <a:latin typeface="+mn-lt"/>
                <a:ea typeface="+mn-ea"/>
                <a:cs typeface="+mn-cs"/>
              </a:rPr>
              <a:t>What are the Initial and Handshake packets we saw in the demo?</a:t>
            </a:r>
            <a:br>
              <a:rPr lang="en-IL" sz="1800" kern="100" dirty="0">
                <a:effectLst/>
                <a:latin typeface="Calibri" panose="020F0502020204030204" pitchFamily="34" charset="0"/>
                <a:ea typeface="Calibri" panose="020F0502020204030204" pitchFamily="34" charset="0"/>
                <a:cs typeface="Arial" panose="020B0604020202020204" pitchFamily="34" charset="0"/>
              </a:rPr>
            </a:br>
            <a:endParaRPr lang="en-IL" dirty="0"/>
          </a:p>
        </p:txBody>
      </p:sp>
      <p:sp>
        <p:nvSpPr>
          <p:cNvPr id="8" name="Slide Number Placeholder 7">
            <a:extLst>
              <a:ext uri="{FF2B5EF4-FFF2-40B4-BE49-F238E27FC236}">
                <a16:creationId xmlns:a16="http://schemas.microsoft.com/office/drawing/2014/main" id="{39A5CD2F-44FF-125D-6B5B-A345C603B78B}"/>
              </a:ext>
            </a:extLst>
          </p:cNvPr>
          <p:cNvSpPr>
            <a:spLocks noGrp="1"/>
          </p:cNvSpPr>
          <p:nvPr>
            <p:ph type="sldNum" sz="quarter" idx="12"/>
          </p:nvPr>
        </p:nvSpPr>
        <p:spPr/>
        <p:txBody>
          <a:bodyPr/>
          <a:lstStyle/>
          <a:p>
            <a:fld id="{294A09A9-5501-47C1-A89A-A340965A2BE2}" type="slidenum">
              <a:rPr lang="en-US" smtClean="0"/>
              <a:t>37</a:t>
            </a:fld>
            <a:endParaRPr lang="en-US" dirty="0"/>
          </a:p>
        </p:txBody>
      </p:sp>
      <p:sp>
        <p:nvSpPr>
          <p:cNvPr id="4" name="TextBox 3">
            <a:extLst>
              <a:ext uri="{FF2B5EF4-FFF2-40B4-BE49-F238E27FC236}">
                <a16:creationId xmlns:a16="http://schemas.microsoft.com/office/drawing/2014/main" id="{D5F23754-B369-E4EF-AE84-32840F44920D}"/>
              </a:ext>
            </a:extLst>
          </p:cNvPr>
          <p:cNvSpPr txBox="1"/>
          <p:nvPr/>
        </p:nvSpPr>
        <p:spPr>
          <a:xfrm>
            <a:off x="976045" y="2355504"/>
            <a:ext cx="10377755" cy="2443746"/>
          </a:xfrm>
          <a:prstGeom prst="rect">
            <a:avLst/>
          </a:prstGeom>
          <a:noFill/>
        </p:spPr>
        <p:txBody>
          <a:bodyPr wrap="square">
            <a:spAutoFit/>
          </a:bodyPr>
          <a:lstStyle/>
          <a:p>
            <a:pPr>
              <a:lnSpc>
                <a:spcPct val="107000"/>
              </a:lnSpc>
              <a:spcAft>
                <a:spcPts val="800"/>
              </a:spcAft>
            </a:pPr>
            <a:r>
              <a:rPr lang="en-US" sz="24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When the attacker send the first 0-RTT, the server respond with the protected payload, then the server expect from the client to finish the connection by sending CC  frame ( connection close), but because the attacker sends only the 0-RTT messages, the server will try to restore the connection with the client by sending initial and handshake packets to re-establish the connection.</a:t>
            </a:r>
            <a:endParaRPr lang="en-IL" sz="2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12154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6204FEB-CE9A-F28F-5F53-C579CF1AE4AE}"/>
              </a:ext>
            </a:extLst>
          </p:cNvPr>
          <p:cNvSpPr>
            <a:spLocks noGrp="1"/>
          </p:cNvSpPr>
          <p:nvPr>
            <p:ph type="sldNum" sz="quarter" idx="12"/>
          </p:nvPr>
        </p:nvSpPr>
        <p:spPr/>
        <p:txBody>
          <a:bodyPr/>
          <a:lstStyle/>
          <a:p>
            <a:fld id="{294A09A9-5501-47C1-A89A-A340965A2BE2}" type="slidenum">
              <a:rPr lang="en-US" smtClean="0"/>
              <a:t>38</a:t>
            </a:fld>
            <a:endParaRPr lang="en-US" dirty="0"/>
          </a:p>
        </p:txBody>
      </p:sp>
      <p:sp>
        <p:nvSpPr>
          <p:cNvPr id="12" name="TextBox 11">
            <a:extLst>
              <a:ext uri="{FF2B5EF4-FFF2-40B4-BE49-F238E27FC236}">
                <a16:creationId xmlns:a16="http://schemas.microsoft.com/office/drawing/2014/main" id="{210D4496-E237-E726-330C-6451288F7224}"/>
              </a:ext>
            </a:extLst>
          </p:cNvPr>
          <p:cNvSpPr txBox="1"/>
          <p:nvPr/>
        </p:nvSpPr>
        <p:spPr>
          <a:xfrm>
            <a:off x="1127587" y="533804"/>
            <a:ext cx="10184259" cy="1127553"/>
          </a:xfrm>
          <a:prstGeom prst="rect">
            <a:avLst/>
          </a:prstGeom>
          <a:noFill/>
        </p:spPr>
        <p:txBody>
          <a:bodyPr wrap="square">
            <a:spAutoFit/>
          </a:bodyPr>
          <a:lstStyle/>
          <a:p>
            <a:pPr algn="ctr">
              <a:lnSpc>
                <a:spcPct val="107000"/>
              </a:lnSpc>
              <a:spcAft>
                <a:spcPts val="800"/>
              </a:spcAft>
            </a:pPr>
            <a:r>
              <a:rPr lang="en-US" sz="3200" b="1" dirty="0"/>
              <a:t>What is the accurate number of replayed packets that cause the server to respond in the second weakness ? </a:t>
            </a:r>
            <a:endParaRPr lang="en-IL" sz="3200" b="1" dirty="0"/>
          </a:p>
        </p:txBody>
      </p:sp>
      <p:sp>
        <p:nvSpPr>
          <p:cNvPr id="14" name="TextBox 13">
            <a:extLst>
              <a:ext uri="{FF2B5EF4-FFF2-40B4-BE49-F238E27FC236}">
                <a16:creationId xmlns:a16="http://schemas.microsoft.com/office/drawing/2014/main" id="{41DA792F-6B63-61B5-5862-D2FA8B35558D}"/>
              </a:ext>
            </a:extLst>
          </p:cNvPr>
          <p:cNvSpPr txBox="1"/>
          <p:nvPr/>
        </p:nvSpPr>
        <p:spPr>
          <a:xfrm>
            <a:off x="852755" y="2150320"/>
            <a:ext cx="9863191" cy="2884251"/>
          </a:xfrm>
          <a:prstGeom prst="rect">
            <a:avLst/>
          </a:prstGeom>
          <a:noFill/>
        </p:spPr>
        <p:txBody>
          <a:bodyPr wrap="square">
            <a:spAutoFit/>
          </a:bodyPr>
          <a:lstStyle/>
          <a:p>
            <a:pPr>
              <a:lnSpc>
                <a:spcPct val="107000"/>
              </a:lnSpc>
              <a:spcAft>
                <a:spcPts val="800"/>
              </a:spcAft>
            </a:pPr>
            <a:r>
              <a:rPr lang="en-US" sz="2400" kern="100" dirty="0">
                <a:solidFill>
                  <a:srgbClr val="333333"/>
                </a:solidFill>
                <a:latin typeface="Georgia" panose="02040502050405020303" pitchFamily="18" charset="0"/>
                <a:cs typeface="Arial" panose="020B0604020202020204" pitchFamily="34" charset="0"/>
              </a:rPr>
              <a:t>After many attempts to try to find the specific number or even approximation to the number of packets we need to send in order to make the server respond.</a:t>
            </a:r>
            <a:endParaRPr lang="en-IL" sz="2400" kern="100" dirty="0">
              <a:solidFill>
                <a:srgbClr val="333333"/>
              </a:solidFill>
              <a:latin typeface="Georgia" panose="02040502050405020303" pitchFamily="18" charset="0"/>
              <a:cs typeface="Arial" panose="020B0604020202020204" pitchFamily="34" charset="0"/>
            </a:endParaRPr>
          </a:p>
          <a:p>
            <a:pPr>
              <a:lnSpc>
                <a:spcPct val="107000"/>
              </a:lnSpc>
              <a:spcAft>
                <a:spcPts val="800"/>
              </a:spcAft>
            </a:pPr>
            <a:r>
              <a:rPr lang="en-US" sz="2400" kern="100" dirty="0">
                <a:solidFill>
                  <a:srgbClr val="333333"/>
                </a:solidFill>
                <a:latin typeface="Georgia" panose="02040502050405020303" pitchFamily="18" charset="0"/>
                <a:cs typeface="Arial" panose="020B0604020202020204" pitchFamily="34" charset="0"/>
              </a:rPr>
              <a:t>Each time we got a different number of packets.</a:t>
            </a:r>
            <a:endParaRPr lang="en-IL" sz="2400" kern="100" dirty="0">
              <a:solidFill>
                <a:srgbClr val="333333"/>
              </a:solidFill>
              <a:latin typeface="Georgia" panose="02040502050405020303" pitchFamily="18" charset="0"/>
              <a:cs typeface="Arial" panose="020B0604020202020204" pitchFamily="34" charset="0"/>
            </a:endParaRPr>
          </a:p>
          <a:p>
            <a:pPr>
              <a:lnSpc>
                <a:spcPct val="107000"/>
              </a:lnSpc>
              <a:spcAft>
                <a:spcPts val="800"/>
              </a:spcAft>
            </a:pPr>
            <a:r>
              <a:rPr lang="en-US" sz="2400" kern="100" dirty="0">
                <a:solidFill>
                  <a:srgbClr val="333333"/>
                </a:solidFill>
                <a:latin typeface="Georgia" panose="02040502050405020303" pitchFamily="18" charset="0"/>
                <a:cs typeface="Arial" panose="020B0604020202020204" pitchFamily="34" charset="0"/>
              </a:rPr>
              <a:t>So…</a:t>
            </a:r>
            <a:endParaRPr lang="en-IL" sz="2400" kern="100" dirty="0">
              <a:solidFill>
                <a:srgbClr val="333333"/>
              </a:solidFill>
              <a:latin typeface="Georgia" panose="02040502050405020303" pitchFamily="18" charset="0"/>
              <a:cs typeface="Arial" panose="020B0604020202020204" pitchFamily="34" charset="0"/>
            </a:endParaRPr>
          </a:p>
          <a:p>
            <a:pPr>
              <a:lnSpc>
                <a:spcPct val="107000"/>
              </a:lnSpc>
              <a:spcAft>
                <a:spcPts val="800"/>
              </a:spcAft>
            </a:pPr>
            <a:r>
              <a:rPr lang="en-US" sz="3200" b="1" dirty="0"/>
              <a:t>Is it a timing issue?</a:t>
            </a:r>
            <a:endParaRPr lang="en-IL" sz="3200" b="1" dirty="0"/>
          </a:p>
        </p:txBody>
      </p:sp>
    </p:spTree>
    <p:extLst>
      <p:ext uri="{BB962C8B-B14F-4D97-AF65-F5344CB8AC3E}">
        <p14:creationId xmlns:p14="http://schemas.microsoft.com/office/powerpoint/2010/main" val="1992392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5595B2C5-811D-CBF1-93E0-DB8FE7C77678}"/>
              </a:ext>
            </a:extLst>
          </p:cNvPr>
          <p:cNvSpPr>
            <a:spLocks noChangeArrowheads="1"/>
          </p:cNvSpPr>
          <p:nvPr/>
        </p:nvSpPr>
        <p:spPr bwMode="auto">
          <a:xfrm>
            <a:off x="287106" y="297591"/>
            <a:ext cx="11515617"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IL" sz="2400" u="sng" kern="100" dirty="0">
                <a:solidFill>
                  <a:srgbClr val="333333"/>
                </a:solidFill>
                <a:latin typeface="Georgia" panose="02040502050405020303" pitchFamily="18" charset="0"/>
                <a:cs typeface="Arial" panose="020B0604020202020204" pitchFamily="34" charset="0"/>
              </a:rPr>
              <a:t>What if this occur because of timeout and not because of the number of packets that the attacker send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IL" sz="2400" kern="100" dirty="0">
                <a:solidFill>
                  <a:srgbClr val="333333"/>
                </a:solidFill>
                <a:latin typeface="Georgia" panose="02040502050405020303" pitchFamily="18" charset="0"/>
                <a:cs typeface="Arial" panose="020B0604020202020204" pitchFamily="34" charset="0"/>
              </a:rPr>
              <a:t>Let’s check: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IL" sz="2400" b="1" kern="100" dirty="0">
                <a:solidFill>
                  <a:srgbClr val="333333"/>
                </a:solidFill>
                <a:latin typeface="Georgia" panose="02040502050405020303" pitchFamily="18" charset="0"/>
                <a:cs typeface="Arial" panose="020B0604020202020204" pitchFamily="34" charset="0"/>
              </a:rPr>
              <a:t>First try: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IL" sz="2400" kern="100" dirty="0">
                <a:solidFill>
                  <a:srgbClr val="333333"/>
                </a:solidFill>
                <a:latin typeface="Georgia" panose="02040502050405020303" pitchFamily="18" charset="0"/>
                <a:cs typeface="Arial" panose="020B0604020202020204" pitchFamily="34" charset="0"/>
              </a:rPr>
              <a:t>We added sleep(30) after sending the first 0-RTT message, then we send the second 0-RTT ( we send only two 0-RTT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IL" sz="2400" kern="100" dirty="0">
                <a:solidFill>
                  <a:srgbClr val="333333"/>
                </a:solidFill>
                <a:latin typeface="Georgia" panose="02040502050405020303" pitchFamily="18" charset="0"/>
                <a:cs typeface="Arial" panose="020B0604020202020204" pitchFamily="34" charset="0"/>
              </a:rPr>
              <a:t>Result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IL" u="sng" dirty="0">
              <a:solidFill>
                <a:srgbClr val="333333"/>
              </a:solidFill>
              <a:latin typeface="Georgia" panose="02040502050405020303"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IL" b="0" i="0" u="sng" strike="noStrike" cap="none" normalizeH="0" baseline="0" dirty="0">
              <a:ln>
                <a:noFill/>
              </a:ln>
              <a:solidFill>
                <a:srgbClr val="333333"/>
              </a:solidFill>
              <a:effectLst/>
              <a:latin typeface="Georgia" panose="02040502050405020303"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IL" u="sng" dirty="0">
              <a:solidFill>
                <a:srgbClr val="333333"/>
              </a:solidFill>
              <a:latin typeface="Georgia" panose="02040502050405020303"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IL"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IL" sz="1800" b="0" i="0" u="none" strike="noStrike" cap="none" normalizeH="0" baseline="0" dirty="0">
              <a:ln>
                <a:noFill/>
              </a:ln>
              <a:solidFill>
                <a:schemeClr val="tx1"/>
              </a:solidFill>
              <a:effectLst/>
              <a:latin typeface="Arial" panose="020B0604020202020204" pitchFamily="34" charset="0"/>
            </a:endParaRPr>
          </a:p>
        </p:txBody>
      </p:sp>
      <p:pic>
        <p:nvPicPr>
          <p:cNvPr id="1025" name="תמונה 1" descr="תמונה שמכילה טקסט, תוכנה, גופן, דף אינטרנט&#10;&#10;התיאור נוצר באופן אוטומטי">
            <a:extLst>
              <a:ext uri="{FF2B5EF4-FFF2-40B4-BE49-F238E27FC236}">
                <a16:creationId xmlns:a16="http://schemas.microsoft.com/office/drawing/2014/main" id="{FDE64DE6-82DC-EE10-E804-42AA63D3E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155" y="3145015"/>
            <a:ext cx="10387690" cy="24304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CE939803-884F-9B6A-7BA5-CD3DB40EAB5D}"/>
              </a:ext>
            </a:extLst>
          </p:cNvPr>
          <p:cNvSpPr>
            <a:spLocks noChangeArrowheads="1"/>
          </p:cNvSpPr>
          <p:nvPr/>
        </p:nvSpPr>
        <p:spPr bwMode="auto">
          <a:xfrm>
            <a:off x="411445" y="5826173"/>
            <a:ext cx="93554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24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The </a:t>
            </a:r>
            <a:r>
              <a:rPr kumimoji="0" lang="en-US" altLang="en-IL" sz="2400" b="0" i="0" u="non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server</a:t>
            </a:r>
            <a:r>
              <a:rPr kumimoji="0" lang="en-US" altLang="en-IL" sz="24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 only responded to the first 0-RTT packet and completely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24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 ignored the second replay.</a:t>
            </a:r>
            <a:endParaRPr kumimoji="0" lang="en-US" altLang="en-IL"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4386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581025" y="853090"/>
            <a:ext cx="10515600" cy="1133856"/>
          </a:xfrm>
        </p:spPr>
        <p:txBody>
          <a:bodyPr>
            <a:noAutofit/>
          </a:bodyPr>
          <a:lstStyle/>
          <a:p>
            <a:r>
              <a:rPr lang="en-US" sz="4800" b="1" dirty="0">
                <a:latin typeface="Baskerville Old Face" panose="02020602080505020303" pitchFamily="18" charset="77"/>
              </a:rPr>
              <a:t>Project Objectives</a:t>
            </a:r>
            <a:br>
              <a:rPr lang="en-US" sz="4800" b="1" dirty="0"/>
            </a:br>
            <a:endParaRPr lang="en-US" sz="4800" b="1" dirty="0"/>
          </a:p>
        </p:txBody>
      </p:sp>
      <p:sp>
        <p:nvSpPr>
          <p:cNvPr id="5" name="Slide Number Placeholder 4">
            <a:extLst>
              <a:ext uri="{FF2B5EF4-FFF2-40B4-BE49-F238E27FC236}">
                <a16:creationId xmlns:a16="http://schemas.microsoft.com/office/drawing/2014/main" id="{C67CEE5A-421C-AB04-0186-6EC788070186}"/>
              </a:ext>
            </a:extLst>
          </p:cNvPr>
          <p:cNvSpPr>
            <a:spLocks noGrp="1"/>
          </p:cNvSpPr>
          <p:nvPr>
            <p:ph type="sldNum" sz="quarter" idx="11"/>
          </p:nvPr>
        </p:nvSpPr>
        <p:spPr>
          <a:xfrm>
            <a:off x="9067797" y="6356350"/>
            <a:ext cx="2743200" cy="365125"/>
          </a:xfrm>
        </p:spPr>
        <p:txBody>
          <a:bodyPr/>
          <a:lstStyle/>
          <a:p>
            <a:fld id="{294A09A9-5501-47C1-A89A-A340965A2BE2}" type="slidenum">
              <a:rPr lang="en-US" smtClean="0"/>
              <a:t>4</a:t>
            </a:fld>
            <a:endParaRPr lang="en-US" dirty="0"/>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873119014"/>
              </p:ext>
            </p:extLst>
          </p:nvPr>
        </p:nvGraphicFramePr>
        <p:xfrm>
          <a:off x="838200" y="2416175"/>
          <a:ext cx="10515600" cy="4441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9058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FAED46B8-C4F4-80F5-0BCA-969B8F190500}"/>
              </a:ext>
            </a:extLst>
          </p:cNvPr>
          <p:cNvSpPr>
            <a:spLocks noChangeArrowheads="1"/>
          </p:cNvSpPr>
          <p:nvPr/>
        </p:nvSpPr>
        <p:spPr bwMode="auto">
          <a:xfrm>
            <a:off x="478465" y="728223"/>
            <a:ext cx="3491661"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32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Second try:</a:t>
            </a:r>
            <a:endParaRPr kumimoji="0" lang="en-US" altLang="en-IL"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28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Lets try to sleep(40):</a:t>
            </a:r>
            <a:endParaRPr kumimoji="0" lang="en-US" altLang="en-IL"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IL" sz="1800" b="0" i="0" u="none" strike="noStrike" cap="none" normalizeH="0" baseline="0" dirty="0">
              <a:ln>
                <a:noFill/>
              </a:ln>
              <a:solidFill>
                <a:schemeClr val="tx1"/>
              </a:solidFill>
              <a:effectLst/>
              <a:latin typeface="Arial" panose="020B0604020202020204" pitchFamily="34" charset="0"/>
            </a:endParaRPr>
          </a:p>
        </p:txBody>
      </p:sp>
      <p:pic>
        <p:nvPicPr>
          <p:cNvPr id="2049" name="תמונה 1" descr="תמונה שמכילה טקסט, תוכנה, גופן, מספר&#10;&#10;התיאור נוצר באופן אוטומטי">
            <a:extLst>
              <a:ext uri="{FF2B5EF4-FFF2-40B4-BE49-F238E27FC236}">
                <a16:creationId xmlns:a16="http://schemas.microsoft.com/office/drawing/2014/main" id="{4539704B-9E43-A1C0-75E7-C917A71DA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138" y="2458956"/>
            <a:ext cx="7798267" cy="22328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34DF6AB4-ED0A-DCF3-99FC-13AF0627CDE9}"/>
              </a:ext>
            </a:extLst>
          </p:cNvPr>
          <p:cNvSpPr>
            <a:spLocks noChangeArrowheads="1"/>
          </p:cNvSpPr>
          <p:nvPr/>
        </p:nvSpPr>
        <p:spPr bwMode="auto">
          <a:xfrm>
            <a:off x="478465" y="5129864"/>
            <a:ext cx="32640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24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So it</a:t>
            </a:r>
            <a:r>
              <a:rPr kumimoji="0" lang="en-US" altLang="en-IL" sz="2400" b="0" i="0" u="none" strike="noStrike" cap="none" normalizeH="0" baseline="0" dirty="0">
                <a:ln>
                  <a:noFill/>
                </a:ln>
                <a:solidFill>
                  <a:srgbClr val="333333"/>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IL" sz="24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s a timing issue!!!</a:t>
            </a:r>
            <a:endParaRPr kumimoji="0" lang="en-US" altLang="en-IL"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6965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7BAB7EC8-F9AE-1122-3F6E-7D23F6E4287B}"/>
              </a:ext>
            </a:extLst>
          </p:cNvPr>
          <p:cNvSpPr>
            <a:spLocks noChangeArrowheads="1"/>
          </p:cNvSpPr>
          <p:nvPr/>
        </p:nvSpPr>
        <p:spPr bwMode="auto">
          <a:xfrm>
            <a:off x="809936" y="2453214"/>
            <a:ext cx="10572125"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After running the same steps of the attack but without disconnecting the client side from the internet,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we got the same results, which means that this step is not relevant to the attack implementation. </a:t>
            </a:r>
            <a:endParaRPr kumimoji="0" lang="en-US" altLang="en-IL"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Output:</a:t>
            </a:r>
            <a:endParaRPr kumimoji="0" lang="en-US" altLang="en-IL"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IL" sz="2800" b="0" i="0" u="none" strike="noStrike" cap="none" normalizeH="0" baseline="0" dirty="0">
              <a:ln>
                <a:noFill/>
              </a:ln>
              <a:solidFill>
                <a:schemeClr val="tx1"/>
              </a:solidFill>
              <a:effectLst/>
              <a:latin typeface="Arial" panose="020B0604020202020204" pitchFamily="34" charset="0"/>
            </a:endParaRPr>
          </a:p>
        </p:txBody>
      </p:sp>
      <p:pic>
        <p:nvPicPr>
          <p:cNvPr id="3073" name="תמונה 3" descr="תמונה שמכילה טקסט, תוכנה, גופן, מספר&#10;&#10;התיאור נוצר באופן אוטומטי">
            <a:extLst>
              <a:ext uri="{FF2B5EF4-FFF2-40B4-BE49-F238E27FC236}">
                <a16:creationId xmlns:a16="http://schemas.microsoft.com/office/drawing/2014/main" id="{7016D4E0-312B-6DE0-5995-14E70C397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6097" y="3976575"/>
            <a:ext cx="8819805" cy="157361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BE165B06-C3EA-8B57-5AF0-874EE255136D}"/>
              </a:ext>
            </a:extLst>
          </p:cNvPr>
          <p:cNvSpPr>
            <a:spLocks noChangeArrowheads="1"/>
          </p:cNvSpPr>
          <p:nvPr/>
        </p:nvSpPr>
        <p:spPr bwMode="auto">
          <a:xfrm>
            <a:off x="148856" y="41226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4" name="TextBox 13">
            <a:extLst>
              <a:ext uri="{FF2B5EF4-FFF2-40B4-BE49-F238E27FC236}">
                <a16:creationId xmlns:a16="http://schemas.microsoft.com/office/drawing/2014/main" id="{DD410052-52C4-7532-185C-73BFE1DCDB87}"/>
              </a:ext>
            </a:extLst>
          </p:cNvPr>
          <p:cNvSpPr txBox="1"/>
          <p:nvPr/>
        </p:nvSpPr>
        <p:spPr>
          <a:xfrm>
            <a:off x="940981" y="457776"/>
            <a:ext cx="10552814" cy="1200329"/>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IL" sz="2400" b="1" dirty="0"/>
              <a:t>In the Demo, we disconnected the client side from the internet, in order to capture the 0-RTT packet, and not allowing it to be received in the server side.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IL" sz="2400" b="1" dirty="0"/>
              <a:t>Is it necessary for the attack success ?</a:t>
            </a:r>
          </a:p>
        </p:txBody>
      </p:sp>
    </p:spTree>
    <p:extLst>
      <p:ext uri="{BB962C8B-B14F-4D97-AF65-F5344CB8AC3E}">
        <p14:creationId xmlns:p14="http://schemas.microsoft.com/office/powerpoint/2010/main" val="1060761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A3DF7C5-A357-EF77-078C-52D980EF903A}"/>
              </a:ext>
            </a:extLst>
          </p:cNvPr>
          <p:cNvSpPr>
            <a:spLocks noGrp="1"/>
          </p:cNvSpPr>
          <p:nvPr>
            <p:ph type="sldNum" sz="quarter" idx="12"/>
          </p:nvPr>
        </p:nvSpPr>
        <p:spPr/>
        <p:txBody>
          <a:bodyPr/>
          <a:lstStyle/>
          <a:p>
            <a:fld id="{294A09A9-5501-47C1-A89A-A340965A2BE2}" type="slidenum">
              <a:rPr lang="en-US" smtClean="0"/>
              <a:t>42</a:t>
            </a:fld>
            <a:endParaRPr lang="en-US" dirty="0"/>
          </a:p>
        </p:txBody>
      </p:sp>
      <p:sp>
        <p:nvSpPr>
          <p:cNvPr id="12" name="TextBox 11">
            <a:extLst>
              <a:ext uri="{FF2B5EF4-FFF2-40B4-BE49-F238E27FC236}">
                <a16:creationId xmlns:a16="http://schemas.microsoft.com/office/drawing/2014/main" id="{A6A9F222-05A1-010A-4B20-730E965E1B1A}"/>
              </a:ext>
            </a:extLst>
          </p:cNvPr>
          <p:cNvSpPr txBox="1"/>
          <p:nvPr/>
        </p:nvSpPr>
        <p:spPr>
          <a:xfrm>
            <a:off x="3542015" y="778795"/>
            <a:ext cx="6097712" cy="473528"/>
          </a:xfrm>
          <a:prstGeom prst="rect">
            <a:avLst/>
          </a:prstGeom>
          <a:noFill/>
        </p:spPr>
        <p:txBody>
          <a:bodyPr wrap="square">
            <a:spAutoFit/>
          </a:bodyPr>
          <a:lstStyle/>
          <a:p>
            <a:pPr>
              <a:lnSpc>
                <a:spcPct val="107000"/>
              </a:lnSpc>
              <a:spcAft>
                <a:spcPts val="800"/>
              </a:spcAft>
            </a:pPr>
            <a:r>
              <a:rPr lang="en-US" sz="2400" b="1" dirty="0"/>
              <a:t>Is these weaknesses related to sockets?</a:t>
            </a:r>
            <a:endParaRPr lang="en-IL" sz="2400" b="1" dirty="0"/>
          </a:p>
        </p:txBody>
      </p:sp>
      <p:sp>
        <p:nvSpPr>
          <p:cNvPr id="13" name="Rectangle 2">
            <a:extLst>
              <a:ext uri="{FF2B5EF4-FFF2-40B4-BE49-F238E27FC236}">
                <a16:creationId xmlns:a16="http://schemas.microsoft.com/office/drawing/2014/main" id="{3E08B250-3B47-330D-E10E-C89A5BE3E2E7}"/>
              </a:ext>
            </a:extLst>
          </p:cNvPr>
          <p:cNvSpPr>
            <a:spLocks noChangeArrowheads="1"/>
          </p:cNvSpPr>
          <p:nvPr/>
        </p:nvSpPr>
        <p:spPr bwMode="auto">
          <a:xfrm>
            <a:off x="573390" y="1943062"/>
            <a:ext cx="10786927" cy="170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b="1" i="0" u="sng"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What if we tried to send the same massage from different sockets at the same time </a:t>
            </a:r>
            <a:endParaRPr kumimoji="0" lang="en-US" altLang="en-IL"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The attacker</a:t>
            </a:r>
            <a:r>
              <a:rPr kumimoji="0" lang="en-US" altLang="en-IL" b="0" i="0" u="none" strike="noStrike" cap="none" normalizeH="0" baseline="0" dirty="0">
                <a:ln>
                  <a:noFill/>
                </a:ln>
                <a:solidFill>
                  <a:srgbClr val="333333"/>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s script we wrote, create one socket, and send one message over 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Let</a:t>
            </a:r>
            <a:r>
              <a:rPr kumimoji="0" lang="en-US" altLang="en-IL" b="0" i="0" u="none" strike="noStrike" cap="none" normalizeH="0" baseline="0" dirty="0">
                <a:ln>
                  <a:noFill/>
                </a:ln>
                <a:solidFill>
                  <a:srgbClr val="333333"/>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s try to send the 0-RTT packet 5 times, each time from a new socket and see how the server respond.</a:t>
            </a:r>
            <a:endParaRPr kumimoji="0" lang="en-US" altLang="en-IL"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We changed the script accordingly</a:t>
            </a:r>
            <a:endParaRPr kumimoji="0" lang="en-US" altLang="en-IL"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13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Result:</a:t>
            </a:r>
            <a:endParaRPr kumimoji="0" lang="en-US" altLang="en-IL"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IL" sz="1800" b="0" i="0" u="none" strike="noStrike" cap="none" normalizeH="0" baseline="0" dirty="0">
              <a:ln>
                <a:noFill/>
              </a:ln>
              <a:solidFill>
                <a:schemeClr val="tx1"/>
              </a:solidFill>
              <a:effectLst/>
              <a:latin typeface="Arial" panose="020B0604020202020204" pitchFamily="34" charset="0"/>
            </a:endParaRPr>
          </a:p>
        </p:txBody>
      </p:sp>
      <p:pic>
        <p:nvPicPr>
          <p:cNvPr id="4097" name="תמונה 4">
            <a:extLst>
              <a:ext uri="{FF2B5EF4-FFF2-40B4-BE49-F238E27FC236}">
                <a16:creationId xmlns:a16="http://schemas.microsoft.com/office/drawing/2014/main" id="{ED46E2EB-EDB5-7140-0812-6FE032425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415" y="3374989"/>
            <a:ext cx="7564902" cy="19013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a:extLst>
              <a:ext uri="{FF2B5EF4-FFF2-40B4-BE49-F238E27FC236}">
                <a16:creationId xmlns:a16="http://schemas.microsoft.com/office/drawing/2014/main" id="{D20CACBF-783B-8C2F-FC6A-33C741B62A11}"/>
              </a:ext>
            </a:extLst>
          </p:cNvPr>
          <p:cNvSpPr>
            <a:spLocks noChangeArrowheads="1"/>
          </p:cNvSpPr>
          <p:nvPr/>
        </p:nvSpPr>
        <p:spPr bwMode="auto">
          <a:xfrm>
            <a:off x="686406" y="5494304"/>
            <a:ext cx="46394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The server is responding to all the replays !!</a:t>
            </a:r>
            <a:endParaRPr kumimoji="0" lang="en-US" altLang="en-IL"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021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תמונה 6" descr="תמונה שמכילה טקסט, חשמל, צילום מסך, תוכנה&#10;&#10;התיאור נוצר באופן אוטומטי">
            <a:extLst>
              <a:ext uri="{FF2B5EF4-FFF2-40B4-BE49-F238E27FC236}">
                <a16:creationId xmlns:a16="http://schemas.microsoft.com/office/drawing/2014/main" id="{A1F45FAE-FB74-A925-2949-2C38EB20D3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525" y="2003390"/>
            <a:ext cx="8476179" cy="412036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3F53F114-1E62-44B3-8AF0-FF8CC1C45837}"/>
              </a:ext>
            </a:extLst>
          </p:cNvPr>
          <p:cNvSpPr>
            <a:spLocks noChangeArrowheads="1"/>
          </p:cNvSpPr>
          <p:nvPr/>
        </p:nvSpPr>
        <p:spPr bwMode="auto">
          <a:xfrm>
            <a:off x="2075380" y="46307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4" name="TextBox 13">
            <a:extLst>
              <a:ext uri="{FF2B5EF4-FFF2-40B4-BE49-F238E27FC236}">
                <a16:creationId xmlns:a16="http://schemas.microsoft.com/office/drawing/2014/main" id="{B6DDAB49-2404-21A2-C814-38653DFCB21E}"/>
              </a:ext>
            </a:extLst>
          </p:cNvPr>
          <p:cNvSpPr txBox="1"/>
          <p:nvPr/>
        </p:nvSpPr>
        <p:spPr>
          <a:xfrm>
            <a:off x="1769296" y="953868"/>
            <a:ext cx="8653408" cy="40011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IL" sz="20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Lets try to open 100 sockets and send the replayed packet over each one.</a:t>
            </a:r>
            <a:endParaRPr kumimoji="0" lang="en-US" altLang="en-IL" sz="105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85659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656080F-184A-5E38-469C-0C6E0E17B32B}"/>
              </a:ext>
            </a:extLst>
          </p:cNvPr>
          <p:cNvSpPr>
            <a:spLocks noGrp="1"/>
          </p:cNvSpPr>
          <p:nvPr>
            <p:ph type="sldNum" sz="quarter" idx="12"/>
          </p:nvPr>
        </p:nvSpPr>
        <p:spPr/>
        <p:txBody>
          <a:bodyPr/>
          <a:lstStyle/>
          <a:p>
            <a:fld id="{294A09A9-5501-47C1-A89A-A340965A2BE2}" type="slidenum">
              <a:rPr lang="en-US" smtClean="0"/>
              <a:t>44</a:t>
            </a:fld>
            <a:endParaRPr lang="en-US" dirty="0"/>
          </a:p>
        </p:txBody>
      </p:sp>
      <p:sp>
        <p:nvSpPr>
          <p:cNvPr id="11" name="Rectangle 2">
            <a:extLst>
              <a:ext uri="{FF2B5EF4-FFF2-40B4-BE49-F238E27FC236}">
                <a16:creationId xmlns:a16="http://schemas.microsoft.com/office/drawing/2014/main" id="{1C5B671F-3AB4-B2E3-4CA6-6E97978B8DBE}"/>
              </a:ext>
            </a:extLst>
          </p:cNvPr>
          <p:cNvSpPr>
            <a:spLocks noChangeArrowheads="1"/>
          </p:cNvSpPr>
          <p:nvPr/>
        </p:nvSpPr>
        <p:spPr bwMode="auto">
          <a:xfrm>
            <a:off x="3236082" y="715333"/>
            <a:ext cx="571983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20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Is this also a timing issue?</a:t>
            </a:r>
            <a:endParaRPr kumimoji="0" lang="en-US" altLang="en-IL"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20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Let</a:t>
            </a:r>
            <a:r>
              <a:rPr kumimoji="0" lang="en-US" altLang="en-IL" sz="2000" b="0" i="0" u="none" strike="noStrike" cap="none" normalizeH="0" baseline="0" dirty="0">
                <a:ln>
                  <a:noFill/>
                </a:ln>
                <a:solidFill>
                  <a:srgbClr val="333333"/>
                </a:solidFill>
                <a:effectLst/>
                <a:latin typeface="Calibri" panose="020F0502020204030204" pitchFamily="34" charset="0"/>
                <a:ea typeface="Calibri" panose="020F0502020204030204" pitchFamily="34" charset="0"/>
                <a:cs typeface="Arial" panose="020B0604020202020204" pitchFamily="34" charset="0"/>
              </a:rPr>
              <a:t>’</a:t>
            </a:r>
            <a:r>
              <a:rPr kumimoji="0" lang="en-US" altLang="en-IL" sz="20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s wait 1 second between opening the sockets </a:t>
            </a:r>
            <a:r>
              <a:rPr kumimoji="0" lang="en-US" altLang="en-IL" sz="16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a:t>
            </a:r>
            <a:br>
              <a:rPr kumimoji="0" lang="en-US" altLang="en-IL" sz="16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br>
            <a:endParaRPr kumimoji="0" lang="en-US" altLang="en-IL" sz="2400" b="0" i="0" u="none" strike="noStrike" cap="none" normalizeH="0" baseline="0" dirty="0">
              <a:ln>
                <a:noFill/>
              </a:ln>
              <a:solidFill>
                <a:schemeClr val="tx1"/>
              </a:solidFill>
              <a:effectLst/>
              <a:latin typeface="Arial" panose="020B0604020202020204" pitchFamily="34" charset="0"/>
            </a:endParaRPr>
          </a:p>
        </p:txBody>
      </p:sp>
      <p:pic>
        <p:nvPicPr>
          <p:cNvPr id="6145" name="תמונה 7" descr="תמונה שמכילה טקסט, צילום מסך, תוכנה, תכונות מולטימדיה&#10;&#10;התיאור נוצר באופן אוטומטי">
            <a:extLst>
              <a:ext uri="{FF2B5EF4-FFF2-40B4-BE49-F238E27FC236}">
                <a16:creationId xmlns:a16="http://schemas.microsoft.com/office/drawing/2014/main" id="{2D0C72FF-CD74-6B10-6B83-F802DCAB38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169" y="2126751"/>
            <a:ext cx="6142415" cy="3726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781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תמונה 8" descr="תמונה שמכילה טקסט, צילום מסך, מספר, תוכנה&#10;&#10;התיאור נוצר באופן אוטומטי">
            <a:extLst>
              <a:ext uri="{FF2B5EF4-FFF2-40B4-BE49-F238E27FC236}">
                <a16:creationId xmlns:a16="http://schemas.microsoft.com/office/drawing/2014/main" id="{AFAC5E82-71F8-227F-26FD-D01AB03CC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024" y="2060782"/>
            <a:ext cx="8496729" cy="399418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B208E41B-25AC-083F-FE54-B1B716DA50DF}"/>
              </a:ext>
            </a:extLst>
          </p:cNvPr>
          <p:cNvSpPr>
            <a:spLocks noChangeArrowheads="1"/>
          </p:cNvSpPr>
          <p:nvPr/>
        </p:nvSpPr>
        <p:spPr bwMode="auto">
          <a:xfrm>
            <a:off x="1900719" y="53368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4" name="TextBox 13">
            <a:extLst>
              <a:ext uri="{FF2B5EF4-FFF2-40B4-BE49-F238E27FC236}">
                <a16:creationId xmlns:a16="http://schemas.microsoft.com/office/drawing/2014/main" id="{A5DA9B4B-3EF5-8095-60E5-B2B852C6F9C1}"/>
              </a:ext>
            </a:extLst>
          </p:cNvPr>
          <p:cNvSpPr txBox="1"/>
          <p:nvPr/>
        </p:nvSpPr>
        <p:spPr>
          <a:xfrm>
            <a:off x="5307457" y="803029"/>
            <a:ext cx="7072901" cy="5232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28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Result :</a:t>
            </a:r>
            <a:endParaRPr kumimoji="0" lang="en-US" altLang="en-IL"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715159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DEC7642-0D11-55EF-7EAF-C37B12F09A9E}"/>
              </a:ext>
            </a:extLst>
          </p:cNvPr>
          <p:cNvSpPr txBox="1"/>
          <p:nvPr/>
        </p:nvSpPr>
        <p:spPr>
          <a:xfrm>
            <a:off x="788541" y="1984691"/>
            <a:ext cx="10913724" cy="3443058"/>
          </a:xfrm>
          <a:prstGeom prst="rect">
            <a:avLst/>
          </a:prstGeom>
          <a:noFill/>
        </p:spPr>
        <p:txBody>
          <a:bodyPr wrap="square">
            <a:spAutoFit/>
          </a:bodyPr>
          <a:lstStyle/>
          <a:p>
            <a:pPr>
              <a:lnSpc>
                <a:spcPct val="107000"/>
              </a:lnSpc>
              <a:spcAft>
                <a:spcPts val="800"/>
              </a:spcAft>
            </a:pPr>
            <a:r>
              <a:rPr lang="en-US" sz="24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These packets are recognized as “already” received packets in </a:t>
            </a:r>
            <a:r>
              <a:rPr lang="en-US" sz="2400" kern="100" dirty="0" err="1">
                <a:solidFill>
                  <a:srgbClr val="333333"/>
                </a:solidFill>
                <a:effectLst/>
                <a:latin typeface="Georgia" panose="02040502050405020303" pitchFamily="18" charset="0"/>
                <a:ea typeface="Calibri" panose="020F0502020204030204" pitchFamily="34" charset="0"/>
                <a:cs typeface="Arial" panose="020B0604020202020204" pitchFamily="34" charset="0"/>
              </a:rPr>
              <a:t>picoquic_is_pn_already_received</a:t>
            </a:r>
            <a:r>
              <a:rPr lang="en-US" sz="24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 function, this function checks if the packet number has received before ( to manage the acknowledgment mechanism) , and because we are replaying the same packet (with same packet number ) the server recognize it as a transmitted packet so it ignores them. </a:t>
            </a:r>
            <a:endParaRPr lang="en-IL"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4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This check has a timeout of ~ 40 seconds.</a:t>
            </a:r>
          </a:p>
          <a:p>
            <a:pPr>
              <a:lnSpc>
                <a:spcPct val="107000"/>
              </a:lnSpc>
              <a:spcAft>
                <a:spcPts val="800"/>
              </a:spcAft>
            </a:pPr>
            <a:endParaRPr lang="en-IL"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4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All the packets that the server received in this period of time are dropped.</a:t>
            </a:r>
            <a:endParaRPr lang="en-IL"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46A989E-0420-8E3F-C0EB-4425FA8EC1D7}"/>
              </a:ext>
            </a:extLst>
          </p:cNvPr>
          <p:cNvSpPr txBox="1"/>
          <p:nvPr/>
        </p:nvSpPr>
        <p:spPr>
          <a:xfrm>
            <a:off x="1479479" y="733356"/>
            <a:ext cx="9483047" cy="868699"/>
          </a:xfrm>
          <a:prstGeom prst="rect">
            <a:avLst/>
          </a:prstGeom>
          <a:noFill/>
        </p:spPr>
        <p:txBody>
          <a:bodyPr wrap="square">
            <a:spAutoFit/>
          </a:bodyPr>
          <a:lstStyle/>
          <a:p>
            <a:pPr algn="ctr">
              <a:lnSpc>
                <a:spcPct val="107000"/>
              </a:lnSpc>
              <a:spcAft>
                <a:spcPts val="800"/>
              </a:spcAft>
            </a:pPr>
            <a:r>
              <a:rPr lang="en-US" sz="2400" b="1" dirty="0"/>
              <a:t>Why the server drops the packets that are received immediately after the first 0-RTT packet?</a:t>
            </a:r>
            <a:endParaRPr lang="en-IL" sz="2400" b="1" dirty="0"/>
          </a:p>
        </p:txBody>
      </p:sp>
    </p:spTree>
    <p:extLst>
      <p:ext uri="{BB962C8B-B14F-4D97-AF65-F5344CB8AC3E}">
        <p14:creationId xmlns:p14="http://schemas.microsoft.com/office/powerpoint/2010/main" val="127706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
            <a:extLst>
              <a:ext uri="{FF2B5EF4-FFF2-40B4-BE49-F238E27FC236}">
                <a16:creationId xmlns:a16="http://schemas.microsoft.com/office/drawing/2014/main" id="{D14B6DC2-6BF6-5A1D-7787-4C11AE43FFB1}"/>
              </a:ext>
            </a:extLst>
          </p:cNvPr>
          <p:cNvSpPr>
            <a:spLocks noChangeAspect="1" noChangeArrowheads="1"/>
          </p:cNvSpPr>
          <p:nvPr/>
        </p:nvSpPr>
        <p:spPr bwMode="auto">
          <a:xfrm>
            <a:off x="657546" y="934949"/>
            <a:ext cx="304800" cy="304800"/>
          </a:xfrm>
          <a:prstGeom prst="rect">
            <a:avLst/>
          </a:prstGeom>
          <a:noFill/>
          <a:ln>
            <a:noFill/>
          </a:ln>
        </p:spPr>
        <p:txBody>
          <a:bodyPr rot="0" vert="horz" wrap="square" lIns="91440" tIns="45720" rIns="91440" bIns="45720" anchor="t" anchorCtr="0" upright="1">
            <a:noAutofit/>
          </a:bodyPr>
          <a:lstStyle/>
          <a:p>
            <a:endParaRPr lang="en-IL"/>
          </a:p>
        </p:txBody>
      </p:sp>
      <p:pic>
        <p:nvPicPr>
          <p:cNvPr id="8193" name="תמונה 12">
            <a:extLst>
              <a:ext uri="{FF2B5EF4-FFF2-40B4-BE49-F238E27FC236}">
                <a16:creationId xmlns:a16="http://schemas.microsoft.com/office/drawing/2014/main" id="{CFCC3B22-2BDA-2C5B-2F75-F3547272E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168" y="2623052"/>
            <a:ext cx="8722760" cy="373699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7E9589AC-CF17-3036-7CF9-46D3E5F4DDA4}"/>
              </a:ext>
            </a:extLst>
          </p:cNvPr>
          <p:cNvSpPr>
            <a:spLocks noChangeArrowheads="1"/>
          </p:cNvSpPr>
          <p:nvPr/>
        </p:nvSpPr>
        <p:spPr bwMode="auto">
          <a:xfrm>
            <a:off x="1607635" y="714550"/>
            <a:ext cx="921817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IL" sz="3200" b="1" dirty="0"/>
              <a:t>Does the server validate the replayed address token?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IL" sz="1800" b="0"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774A5080-C961-9B8B-9137-2F8446A76419}"/>
              </a:ext>
            </a:extLst>
          </p:cNvPr>
          <p:cNvSpPr>
            <a:spLocks noChangeArrowheads="1"/>
          </p:cNvSpPr>
          <p:nvPr/>
        </p:nvSpPr>
        <p:spPr bwMode="auto">
          <a:xfrm>
            <a:off x="657546" y="16969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L"/>
          </a:p>
        </p:txBody>
      </p:sp>
      <p:sp>
        <p:nvSpPr>
          <p:cNvPr id="14" name="Rectangle 5">
            <a:extLst>
              <a:ext uri="{FF2B5EF4-FFF2-40B4-BE49-F238E27FC236}">
                <a16:creationId xmlns:a16="http://schemas.microsoft.com/office/drawing/2014/main" id="{0C15D39E-FE4B-C9C4-1569-71463F885163}"/>
              </a:ext>
            </a:extLst>
          </p:cNvPr>
          <p:cNvSpPr>
            <a:spLocks noChangeArrowheads="1"/>
          </p:cNvSpPr>
          <p:nvPr/>
        </p:nvSpPr>
        <p:spPr bwMode="auto">
          <a:xfrm>
            <a:off x="481173" y="6360046"/>
            <a:ext cx="25058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Looks same structure !</a:t>
            </a:r>
            <a:endParaRPr kumimoji="0" lang="en-US" altLang="en-IL" sz="28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4C8281A9-849A-C6B5-8862-7ECBF1074C5D}"/>
              </a:ext>
            </a:extLst>
          </p:cNvPr>
          <p:cNvSpPr txBox="1"/>
          <p:nvPr/>
        </p:nvSpPr>
        <p:spPr>
          <a:xfrm>
            <a:off x="657546" y="1945656"/>
            <a:ext cx="11118350"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1800" b="0" i="0" u="none" strike="noStrike" cap="none" normalizeH="0" baseline="0" dirty="0">
                <a:ln>
                  <a:noFill/>
                </a:ln>
                <a:solidFill>
                  <a:srgbClr val="333333"/>
                </a:solidFill>
                <a:effectLst/>
                <a:latin typeface="Georgia" panose="02040502050405020303" pitchFamily="18" charset="0"/>
                <a:ea typeface="Calibri" panose="020F0502020204030204" pitchFamily="34" charset="0"/>
                <a:cs typeface="Arial" panose="020B0604020202020204" pitchFamily="34" charset="0"/>
              </a:rPr>
              <a:t>To trying answer this question, we will compare the handshake packet that the client receives from the server in a legitime connection with the handshake packet we receive as a response on the replayed 0-RTT.</a:t>
            </a:r>
            <a:endParaRPr kumimoji="0" lang="en-US" altLang="en-IL"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205783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B9DD70D-5EA0-99D5-1617-7A43875D8AAF}"/>
              </a:ext>
            </a:extLst>
          </p:cNvPr>
          <p:cNvSpPr txBox="1"/>
          <p:nvPr/>
        </p:nvSpPr>
        <p:spPr>
          <a:xfrm>
            <a:off x="791110" y="741062"/>
            <a:ext cx="11815281" cy="537006"/>
          </a:xfrm>
          <a:prstGeom prst="rect">
            <a:avLst/>
          </a:prstGeom>
          <a:noFill/>
        </p:spPr>
        <p:txBody>
          <a:bodyPr wrap="square">
            <a:spAutoFit/>
          </a:bodyPr>
          <a:lstStyle/>
          <a:p>
            <a:pPr>
              <a:lnSpc>
                <a:spcPct val="107000"/>
              </a:lnSpc>
              <a:spcAft>
                <a:spcPts val="800"/>
              </a:spcAft>
            </a:pPr>
            <a:r>
              <a:rPr lang="en-US" sz="2800" b="1" dirty="0"/>
              <a:t>Can we surely say that the address token validation is done by the server?</a:t>
            </a:r>
            <a:endParaRPr lang="en-IL" sz="2800" b="1" dirty="0"/>
          </a:p>
        </p:txBody>
      </p:sp>
      <p:sp>
        <p:nvSpPr>
          <p:cNvPr id="14" name="TextBox 13">
            <a:extLst>
              <a:ext uri="{FF2B5EF4-FFF2-40B4-BE49-F238E27FC236}">
                <a16:creationId xmlns:a16="http://schemas.microsoft.com/office/drawing/2014/main" id="{09B6B84F-4A91-DEDC-BBF7-D62CBBF5C421}"/>
              </a:ext>
            </a:extLst>
          </p:cNvPr>
          <p:cNvSpPr txBox="1"/>
          <p:nvPr/>
        </p:nvSpPr>
        <p:spPr>
          <a:xfrm>
            <a:off x="599325" y="2343718"/>
            <a:ext cx="10993349" cy="2909001"/>
          </a:xfrm>
          <a:prstGeom prst="rect">
            <a:avLst/>
          </a:prstGeom>
          <a:noFill/>
        </p:spPr>
        <p:txBody>
          <a:bodyPr wrap="square">
            <a:spAutoFit/>
          </a:bodyPr>
          <a:lstStyle/>
          <a:p>
            <a:pPr>
              <a:lnSpc>
                <a:spcPct val="107000"/>
              </a:lnSpc>
              <a:spcAft>
                <a:spcPts val="800"/>
              </a:spcAft>
            </a:pP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to answer this question we searched into the server code for the specific function that process the initial packet, and determine if the client address is validated or not. we found a function called </a:t>
            </a:r>
            <a:r>
              <a:rPr lang="en-US" sz="2800" kern="100" dirty="0" err="1">
                <a:solidFill>
                  <a:srgbClr val="333333"/>
                </a:solidFill>
                <a:effectLst/>
                <a:latin typeface="Georgia" panose="02040502050405020303" pitchFamily="18" charset="0"/>
                <a:ea typeface="Calibri" panose="020F0502020204030204" pitchFamily="34" charset="0"/>
                <a:cs typeface="Arial" panose="020B0604020202020204" pitchFamily="34" charset="0"/>
              </a:rPr>
              <a:t>picoquic_incoming_client_initial</a:t>
            </a: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a:t>
            </a:r>
          </a:p>
          <a:p>
            <a:pPr>
              <a:lnSpc>
                <a:spcPct val="107000"/>
              </a:lnSpc>
              <a:spcAft>
                <a:spcPts val="800"/>
              </a:spcAft>
            </a:pPr>
            <a:endParaRPr lang="en-IL" sz="20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and the section that checks if the server validated is:</a:t>
            </a:r>
            <a:endParaRPr lang="en-IL"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03855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6FA8DC7-DDD5-1A31-1455-2669774C0F7E}"/>
              </a:ext>
            </a:extLst>
          </p:cNvPr>
          <p:cNvSpPr>
            <a:spLocks noGrp="1"/>
          </p:cNvSpPr>
          <p:nvPr>
            <p:ph type="sldNum" sz="quarter" idx="11"/>
          </p:nvPr>
        </p:nvSpPr>
        <p:spPr/>
        <p:txBody>
          <a:bodyPr/>
          <a:lstStyle/>
          <a:p>
            <a:fld id="{294A09A9-5501-47C1-A89A-A340965A2BE2}" type="slidenum">
              <a:rPr lang="en-US" smtClean="0"/>
              <a:pPr/>
              <a:t>49</a:t>
            </a:fld>
            <a:endParaRPr lang="en-US" dirty="0"/>
          </a:p>
        </p:txBody>
      </p:sp>
      <p:pic>
        <p:nvPicPr>
          <p:cNvPr id="6" name="תמונה 1">
            <a:extLst>
              <a:ext uri="{FF2B5EF4-FFF2-40B4-BE49-F238E27FC236}">
                <a16:creationId xmlns:a16="http://schemas.microsoft.com/office/drawing/2014/main" id="{4A860A15-D047-8059-758B-12396958B2BD}"/>
              </a:ext>
            </a:extLst>
          </p:cNvPr>
          <p:cNvPicPr>
            <a:picLocks noChangeAspect="1"/>
          </p:cNvPicPr>
          <p:nvPr/>
        </p:nvPicPr>
        <p:blipFill>
          <a:blip r:embed="rId2"/>
          <a:stretch>
            <a:fillRect/>
          </a:stretch>
        </p:blipFill>
        <p:spPr>
          <a:xfrm>
            <a:off x="671245" y="88950"/>
            <a:ext cx="10849510" cy="6680099"/>
          </a:xfrm>
          <a:prstGeom prst="rect">
            <a:avLst/>
          </a:prstGeom>
        </p:spPr>
      </p:pic>
    </p:spTree>
    <p:extLst>
      <p:ext uri="{BB962C8B-B14F-4D97-AF65-F5344CB8AC3E}">
        <p14:creationId xmlns:p14="http://schemas.microsoft.com/office/powerpoint/2010/main" val="1460682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9EA9-F965-579C-EC83-1CEE0DD128E3}"/>
              </a:ext>
            </a:extLst>
          </p:cNvPr>
          <p:cNvSpPr>
            <a:spLocks noGrp="1"/>
          </p:cNvSpPr>
          <p:nvPr>
            <p:ph type="title"/>
          </p:nvPr>
        </p:nvSpPr>
        <p:spPr>
          <a:xfrm>
            <a:off x="1153668" y="4225290"/>
            <a:ext cx="9884664" cy="731520"/>
          </a:xfrm>
        </p:spPr>
        <p:txBody>
          <a:bodyPr/>
          <a:lstStyle/>
          <a:p>
            <a:r>
              <a:rPr lang="en-US" dirty="0"/>
              <a:t>Project Evolution: Our Ongoing Progress</a:t>
            </a:r>
            <a:endParaRPr lang="en-IL" dirty="0"/>
          </a:p>
        </p:txBody>
      </p:sp>
    </p:spTree>
    <p:extLst>
      <p:ext uri="{BB962C8B-B14F-4D97-AF65-F5344CB8AC3E}">
        <p14:creationId xmlns:p14="http://schemas.microsoft.com/office/powerpoint/2010/main" val="469830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CCA77C1-90C3-80B4-3DD3-7E9FEF060C0E}"/>
              </a:ext>
            </a:extLst>
          </p:cNvPr>
          <p:cNvSpPr txBox="1"/>
          <p:nvPr/>
        </p:nvSpPr>
        <p:spPr>
          <a:xfrm>
            <a:off x="1255160" y="574587"/>
            <a:ext cx="9681679" cy="4826578"/>
          </a:xfrm>
          <a:prstGeom prst="rect">
            <a:avLst/>
          </a:prstGeom>
          <a:noFill/>
        </p:spPr>
        <p:txBody>
          <a:bodyPr wrap="square">
            <a:spAutoFit/>
          </a:bodyPr>
          <a:lstStyle/>
          <a:p>
            <a:pPr>
              <a:lnSpc>
                <a:spcPct val="107000"/>
              </a:lnSpc>
              <a:spcAft>
                <a:spcPts val="800"/>
              </a:spcAft>
            </a:pP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In the code there is the if statement that checks the token and if it is validated it sets the </a:t>
            </a:r>
            <a:r>
              <a:rPr lang="en-US" sz="2800" kern="100" dirty="0" err="1">
                <a:solidFill>
                  <a:srgbClr val="333333"/>
                </a:solidFill>
                <a:effectLst/>
                <a:latin typeface="Georgia" panose="02040502050405020303" pitchFamily="18" charset="0"/>
                <a:ea typeface="Calibri" panose="020F0502020204030204" pitchFamily="34" charset="0"/>
                <a:cs typeface="Arial" panose="020B0604020202020204" pitchFamily="34" charset="0"/>
              </a:rPr>
              <a:t>initial_validated</a:t>
            </a: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 variable to 1 else it sets the variable </a:t>
            </a:r>
            <a:r>
              <a:rPr lang="en-US" sz="2800" kern="100" dirty="0" err="1">
                <a:solidFill>
                  <a:srgbClr val="333333"/>
                </a:solidFill>
                <a:effectLst/>
                <a:latin typeface="Georgia" panose="02040502050405020303" pitchFamily="18" charset="0"/>
                <a:ea typeface="Calibri" panose="020F0502020204030204" pitchFamily="34" charset="0"/>
                <a:cs typeface="Arial" panose="020B0604020202020204" pitchFamily="34" charset="0"/>
              </a:rPr>
              <a:t>is_wrong_token</a:t>
            </a: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 to 1.</a:t>
            </a:r>
          </a:p>
          <a:p>
            <a:pPr>
              <a:lnSpc>
                <a:spcPct val="107000"/>
              </a:lnSpc>
              <a:spcAft>
                <a:spcPts val="800"/>
              </a:spcAft>
            </a:pPr>
            <a:endParaRPr lang="en-IL" sz="20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After debugging the code with </a:t>
            </a:r>
            <a:r>
              <a:rPr lang="en-US" sz="2800" kern="100" dirty="0" err="1">
                <a:solidFill>
                  <a:srgbClr val="333333"/>
                </a:solidFill>
                <a:effectLst/>
                <a:latin typeface="Georgia" panose="02040502050405020303" pitchFamily="18" charset="0"/>
                <a:ea typeface="Calibri" panose="020F0502020204030204" pitchFamily="34" charset="0"/>
                <a:cs typeface="Arial" panose="020B0604020202020204" pitchFamily="34" charset="0"/>
              </a:rPr>
              <a:t>printfs</a:t>
            </a: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 we saw that when the server </a:t>
            </a:r>
            <a:r>
              <a:rPr lang="en-US" sz="2800" kern="100" dirty="0" err="1">
                <a:solidFill>
                  <a:srgbClr val="333333"/>
                </a:solidFill>
                <a:effectLst/>
                <a:latin typeface="Georgia" panose="02040502050405020303" pitchFamily="18" charset="0"/>
                <a:ea typeface="Calibri" panose="020F0502020204030204" pitchFamily="34" charset="0"/>
                <a:cs typeface="Arial" panose="020B0604020202020204" pitchFamily="34" charset="0"/>
              </a:rPr>
              <a:t>recieves</a:t>
            </a: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 a replayed  0-RTT packet, the </a:t>
            </a:r>
            <a:r>
              <a:rPr lang="en-US" sz="2800" kern="100" dirty="0" err="1">
                <a:solidFill>
                  <a:srgbClr val="333333"/>
                </a:solidFill>
                <a:effectLst/>
                <a:latin typeface="Georgia" panose="02040502050405020303" pitchFamily="18" charset="0"/>
                <a:ea typeface="Calibri" panose="020F0502020204030204" pitchFamily="34" charset="0"/>
                <a:cs typeface="Arial" panose="020B0604020202020204" pitchFamily="34" charset="0"/>
              </a:rPr>
              <a:t>is_wrong_token</a:t>
            </a: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 variable is set to 1 !! but the server doesn’t do anything with it, because non of the error checks is taken.</a:t>
            </a:r>
          </a:p>
          <a:p>
            <a:pPr>
              <a:lnSpc>
                <a:spcPct val="107000"/>
              </a:lnSpc>
              <a:spcAft>
                <a:spcPts val="800"/>
              </a:spcAft>
            </a:pPr>
            <a:endParaRPr lang="en-IL" sz="20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Due to another conditions in the if statement. </a:t>
            </a:r>
            <a:endParaRPr lang="en-IL"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9206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4C1A13BB-3C28-15A8-057A-168E90EEEBD2}"/>
              </a:ext>
            </a:extLst>
          </p:cNvPr>
          <p:cNvSpPr>
            <a:spLocks noGrp="1"/>
          </p:cNvSpPr>
          <p:nvPr>
            <p:ph type="sldNum" sz="quarter" idx="12"/>
          </p:nvPr>
        </p:nvSpPr>
        <p:spPr/>
        <p:txBody>
          <a:bodyPr/>
          <a:lstStyle/>
          <a:p>
            <a:fld id="{294A09A9-5501-47C1-A89A-A340965A2BE2}" type="slidenum">
              <a:rPr lang="en-US" smtClean="0"/>
              <a:t>51</a:t>
            </a:fld>
            <a:endParaRPr lang="en-US" dirty="0"/>
          </a:p>
        </p:txBody>
      </p:sp>
      <p:sp>
        <p:nvSpPr>
          <p:cNvPr id="12" name="TextBox 11">
            <a:extLst>
              <a:ext uri="{FF2B5EF4-FFF2-40B4-BE49-F238E27FC236}">
                <a16:creationId xmlns:a16="http://schemas.microsoft.com/office/drawing/2014/main" id="{F61BD833-EB6B-B32A-6AC3-17C975C71E65}"/>
              </a:ext>
            </a:extLst>
          </p:cNvPr>
          <p:cNvSpPr txBox="1"/>
          <p:nvPr/>
        </p:nvSpPr>
        <p:spPr>
          <a:xfrm>
            <a:off x="893852" y="2002102"/>
            <a:ext cx="10623478" cy="3831049"/>
          </a:xfrm>
          <a:prstGeom prst="rect">
            <a:avLst/>
          </a:prstGeom>
          <a:noFill/>
        </p:spPr>
        <p:txBody>
          <a:bodyPr wrap="square">
            <a:spAutoFit/>
          </a:bodyPr>
          <a:lstStyle/>
          <a:p>
            <a:pPr>
              <a:lnSpc>
                <a:spcPct val="107000"/>
              </a:lnSpc>
              <a:spcAft>
                <a:spcPts val="800"/>
              </a:spcAft>
            </a:pP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The answer of this question is complicated because from one side, the server is validating the client address after the replayed 0-RTT packet. but on the other side the server only takes a 0-RTT packet each 40 seconds.</a:t>
            </a:r>
          </a:p>
          <a:p>
            <a:pPr>
              <a:lnSpc>
                <a:spcPct val="107000"/>
              </a:lnSpc>
              <a:spcAft>
                <a:spcPts val="800"/>
              </a:spcAft>
            </a:pPr>
            <a:endParaRPr lang="en-IL" sz="20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2800"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Maybe if we can take multiple 0-RTT packets from different clients and repeat it from different source addresses the Dos attack will be possible as explained before.</a:t>
            </a:r>
            <a:endParaRPr lang="en-IL" sz="2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727B1CA-ECAE-1A70-D8D0-67B0E4265ECA}"/>
              </a:ext>
            </a:extLst>
          </p:cNvPr>
          <p:cNvSpPr txBox="1"/>
          <p:nvPr/>
        </p:nvSpPr>
        <p:spPr>
          <a:xfrm>
            <a:off x="1209781" y="753904"/>
            <a:ext cx="11653464" cy="473528"/>
          </a:xfrm>
          <a:prstGeom prst="rect">
            <a:avLst/>
          </a:prstGeom>
          <a:noFill/>
        </p:spPr>
        <p:txBody>
          <a:bodyPr wrap="square">
            <a:spAutoFit/>
          </a:bodyPr>
          <a:lstStyle/>
          <a:p>
            <a:pPr>
              <a:lnSpc>
                <a:spcPct val="107000"/>
              </a:lnSpc>
              <a:spcAft>
                <a:spcPts val="800"/>
              </a:spcAft>
            </a:pPr>
            <a:r>
              <a:rPr lang="en-US" sz="2400" b="1" dirty="0"/>
              <a:t>So is it possible to cause a DOS to the server by replaying the first 0-RTT packet?</a:t>
            </a:r>
            <a:endParaRPr lang="en-IL" sz="2400" b="1" dirty="0"/>
          </a:p>
        </p:txBody>
      </p:sp>
    </p:spTree>
    <p:extLst>
      <p:ext uri="{BB962C8B-B14F-4D97-AF65-F5344CB8AC3E}">
        <p14:creationId xmlns:p14="http://schemas.microsoft.com/office/powerpoint/2010/main" val="27306355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BF3A-EB38-7B5A-84AF-9CD7CEB5BF60}"/>
              </a:ext>
            </a:extLst>
          </p:cNvPr>
          <p:cNvSpPr>
            <a:spLocks noGrp="1"/>
          </p:cNvSpPr>
          <p:nvPr>
            <p:ph type="title"/>
          </p:nvPr>
        </p:nvSpPr>
        <p:spPr>
          <a:xfrm>
            <a:off x="0" y="689225"/>
            <a:ext cx="11430000" cy="1325563"/>
          </a:xfrm>
        </p:spPr>
        <p:txBody>
          <a:bodyPr>
            <a:normAutofit fontScale="90000"/>
          </a:bodyPr>
          <a:lstStyle/>
          <a:p>
            <a:r>
              <a:rPr lang="en-US" b="1" dirty="0">
                <a:solidFill>
                  <a:schemeClr val="tx1"/>
                </a:solidFill>
                <a:latin typeface="+mn-lt"/>
                <a:ea typeface="+mn-ea"/>
                <a:cs typeface="+mn-cs"/>
              </a:rPr>
              <a:t>future work</a:t>
            </a:r>
            <a:br>
              <a:rPr lang="en-IL" sz="3200" kern="100" dirty="0">
                <a:effectLst/>
                <a:latin typeface="Calibri" panose="020F0502020204030204" pitchFamily="34" charset="0"/>
                <a:ea typeface="Calibri" panose="020F0502020204030204" pitchFamily="34" charset="0"/>
                <a:cs typeface="Arial" panose="020B0604020202020204" pitchFamily="34" charset="0"/>
              </a:rPr>
            </a:br>
            <a:endParaRPr lang="en-IL" sz="6000" dirty="0"/>
          </a:p>
        </p:txBody>
      </p:sp>
      <p:sp>
        <p:nvSpPr>
          <p:cNvPr id="4" name="Slide Number Placeholder 3">
            <a:extLst>
              <a:ext uri="{FF2B5EF4-FFF2-40B4-BE49-F238E27FC236}">
                <a16:creationId xmlns:a16="http://schemas.microsoft.com/office/drawing/2014/main" id="{1302EE6E-3DCB-1FC0-4A08-41E86EDD3E1E}"/>
              </a:ext>
            </a:extLst>
          </p:cNvPr>
          <p:cNvSpPr>
            <a:spLocks noGrp="1"/>
          </p:cNvSpPr>
          <p:nvPr>
            <p:ph type="sldNum" sz="quarter" idx="11"/>
          </p:nvPr>
        </p:nvSpPr>
        <p:spPr/>
        <p:txBody>
          <a:bodyPr/>
          <a:lstStyle/>
          <a:p>
            <a:fld id="{294A09A9-5501-47C1-A89A-A340965A2BE2}" type="slidenum">
              <a:rPr lang="en-US" smtClean="0"/>
              <a:pPr/>
              <a:t>52</a:t>
            </a:fld>
            <a:endParaRPr lang="en-US" dirty="0"/>
          </a:p>
        </p:txBody>
      </p:sp>
      <p:sp>
        <p:nvSpPr>
          <p:cNvPr id="5" name="Content Placeholder 4">
            <a:extLst>
              <a:ext uri="{FF2B5EF4-FFF2-40B4-BE49-F238E27FC236}">
                <a16:creationId xmlns:a16="http://schemas.microsoft.com/office/drawing/2014/main" id="{ECA93325-8587-730B-8501-48FFB2162318}"/>
              </a:ext>
            </a:extLst>
          </p:cNvPr>
          <p:cNvSpPr>
            <a:spLocks noGrp="1"/>
          </p:cNvSpPr>
          <p:nvPr>
            <p:ph sz="quarter" idx="12"/>
          </p:nvPr>
        </p:nvSpPr>
        <p:spPr>
          <a:xfrm>
            <a:off x="677409" y="2796623"/>
            <a:ext cx="10241280" cy="3319272"/>
          </a:xfrm>
        </p:spPr>
        <p:txBody>
          <a:bodyPr>
            <a:normAutofit fontScale="92500" lnSpcReduction="20000"/>
          </a:bodyPr>
          <a:lstStyle/>
          <a:p>
            <a:pPr>
              <a:lnSpc>
                <a:spcPct val="107000"/>
              </a:lnSpc>
              <a:spcAft>
                <a:spcPts val="800"/>
              </a:spcAft>
            </a:pPr>
            <a:r>
              <a:rPr lang="en-US" kern="100" dirty="0">
                <a:solidFill>
                  <a:srgbClr val="333333"/>
                </a:solidFill>
                <a:latin typeface="Georgia" panose="02040502050405020303" pitchFamily="18" charset="0"/>
                <a:cs typeface="Arial" panose="020B0604020202020204" pitchFamily="34" charset="0"/>
              </a:rPr>
              <a:t>This project sets all the work necessary to run and work with </a:t>
            </a:r>
            <a:r>
              <a:rPr lang="en-US" kern="100" dirty="0" err="1">
                <a:solidFill>
                  <a:srgbClr val="333333"/>
                </a:solidFill>
                <a:latin typeface="Georgia" panose="02040502050405020303" pitchFamily="18" charset="0"/>
                <a:cs typeface="Arial" panose="020B0604020202020204" pitchFamily="34" charset="0"/>
              </a:rPr>
              <a:t>picoquic</a:t>
            </a:r>
            <a:r>
              <a:rPr lang="en-US" kern="100" dirty="0">
                <a:solidFill>
                  <a:srgbClr val="333333"/>
                </a:solidFill>
                <a:latin typeface="Georgia" panose="02040502050405020303" pitchFamily="18" charset="0"/>
                <a:cs typeface="Arial" panose="020B0604020202020204" pitchFamily="34" charset="0"/>
              </a:rPr>
              <a:t>, the </a:t>
            </a:r>
            <a:r>
              <a:rPr lang="en-US" kern="100" dirty="0" err="1">
                <a:solidFill>
                  <a:srgbClr val="333333"/>
                </a:solidFill>
                <a:latin typeface="Georgia" panose="02040502050405020303" pitchFamily="18" charset="0"/>
                <a:cs typeface="Arial" panose="020B0604020202020204" pitchFamily="34" charset="0"/>
              </a:rPr>
              <a:t>Quic</a:t>
            </a:r>
            <a:r>
              <a:rPr lang="en-US" kern="100" dirty="0">
                <a:solidFill>
                  <a:srgbClr val="333333"/>
                </a:solidFill>
                <a:latin typeface="Georgia" panose="02040502050405020303" pitchFamily="18" charset="0"/>
                <a:cs typeface="Arial" panose="020B0604020202020204" pitchFamily="34" charset="0"/>
              </a:rPr>
              <a:t> protocol have so many details and features, and the </a:t>
            </a:r>
            <a:r>
              <a:rPr lang="en-US" kern="100" dirty="0" err="1">
                <a:solidFill>
                  <a:srgbClr val="333333"/>
                </a:solidFill>
                <a:latin typeface="Georgia" panose="02040502050405020303" pitchFamily="18" charset="0"/>
                <a:cs typeface="Arial" panose="020B0604020202020204" pitchFamily="34" charset="0"/>
              </a:rPr>
              <a:t>picoquic</a:t>
            </a:r>
            <a:r>
              <a:rPr lang="en-US" kern="100" dirty="0">
                <a:solidFill>
                  <a:srgbClr val="333333"/>
                </a:solidFill>
                <a:latin typeface="Georgia" panose="02040502050405020303" pitchFamily="18" charset="0"/>
                <a:cs typeface="Arial" panose="020B0604020202020204" pitchFamily="34" charset="0"/>
              </a:rPr>
              <a:t> implements these features.</a:t>
            </a:r>
          </a:p>
          <a:p>
            <a:pPr marL="0" indent="0">
              <a:lnSpc>
                <a:spcPct val="107000"/>
              </a:lnSpc>
              <a:spcAft>
                <a:spcPts val="800"/>
              </a:spcAft>
              <a:buNone/>
            </a:pPr>
            <a:endParaRPr lang="en-IL" kern="100" dirty="0">
              <a:solidFill>
                <a:srgbClr val="333333"/>
              </a:solidFill>
              <a:latin typeface="Georgia" panose="02040502050405020303" pitchFamily="18" charset="0"/>
              <a:cs typeface="Arial" panose="020B0604020202020204" pitchFamily="34" charset="0"/>
            </a:endParaRPr>
          </a:p>
          <a:p>
            <a:pPr>
              <a:lnSpc>
                <a:spcPct val="107000"/>
              </a:lnSpc>
              <a:spcAft>
                <a:spcPts val="800"/>
              </a:spcAft>
            </a:pPr>
            <a:r>
              <a:rPr lang="en-US" kern="100" dirty="0">
                <a:solidFill>
                  <a:srgbClr val="333333"/>
                </a:solidFill>
                <a:latin typeface="Georgia" panose="02040502050405020303" pitchFamily="18" charset="0"/>
                <a:cs typeface="Arial" panose="020B0604020202020204" pitchFamily="34" charset="0"/>
              </a:rPr>
              <a:t>Future work can be done to test other attacks known on the </a:t>
            </a:r>
            <a:r>
              <a:rPr lang="en-US" kern="100" dirty="0" err="1">
                <a:solidFill>
                  <a:srgbClr val="333333"/>
                </a:solidFill>
                <a:latin typeface="Georgia" panose="02040502050405020303" pitchFamily="18" charset="0"/>
                <a:cs typeface="Arial" panose="020B0604020202020204" pitchFamily="34" charset="0"/>
              </a:rPr>
              <a:t>Quic</a:t>
            </a:r>
            <a:r>
              <a:rPr lang="en-US" kern="100" dirty="0">
                <a:solidFill>
                  <a:srgbClr val="333333"/>
                </a:solidFill>
                <a:latin typeface="Georgia" panose="02040502050405020303" pitchFamily="18" charset="0"/>
                <a:cs typeface="Arial" panose="020B0604020202020204" pitchFamily="34" charset="0"/>
              </a:rPr>
              <a:t> protocol and maybe try to find new ones, either on the </a:t>
            </a:r>
            <a:r>
              <a:rPr lang="en-US" kern="100" dirty="0" err="1">
                <a:solidFill>
                  <a:srgbClr val="333333"/>
                </a:solidFill>
                <a:latin typeface="Georgia" panose="02040502050405020303" pitchFamily="18" charset="0"/>
                <a:cs typeface="Arial" panose="020B0604020202020204" pitchFamily="34" charset="0"/>
              </a:rPr>
              <a:t>picoquic</a:t>
            </a:r>
            <a:r>
              <a:rPr lang="en-US" kern="100" dirty="0">
                <a:solidFill>
                  <a:srgbClr val="333333"/>
                </a:solidFill>
                <a:latin typeface="Georgia" panose="02040502050405020303" pitchFamily="18" charset="0"/>
                <a:cs typeface="Arial" panose="020B0604020202020204" pitchFamily="34" charset="0"/>
              </a:rPr>
              <a:t> or any other implementation.</a:t>
            </a:r>
            <a:endParaRPr lang="en-IL" kern="100" dirty="0">
              <a:solidFill>
                <a:srgbClr val="333333"/>
              </a:solidFill>
              <a:latin typeface="Georgia" panose="02040502050405020303" pitchFamily="18" charset="0"/>
              <a:cs typeface="Arial" panose="020B0604020202020204" pitchFamily="34" charset="0"/>
            </a:endParaRPr>
          </a:p>
          <a:p>
            <a:endParaRPr lang="en-IL" dirty="0"/>
          </a:p>
        </p:txBody>
      </p:sp>
    </p:spTree>
    <p:extLst>
      <p:ext uri="{BB962C8B-B14F-4D97-AF65-F5344CB8AC3E}">
        <p14:creationId xmlns:p14="http://schemas.microsoft.com/office/powerpoint/2010/main" val="3495502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059BAA7-2527-BA38-7F45-C771EE6F3569}"/>
              </a:ext>
            </a:extLst>
          </p:cNvPr>
          <p:cNvSpPr>
            <a:spLocks noGrp="1"/>
          </p:cNvSpPr>
          <p:nvPr>
            <p:ph type="sldNum" sz="quarter" idx="12"/>
          </p:nvPr>
        </p:nvSpPr>
        <p:spPr/>
        <p:txBody>
          <a:bodyPr/>
          <a:lstStyle/>
          <a:p>
            <a:fld id="{294A09A9-5501-47C1-A89A-A340965A2BE2}" type="slidenum">
              <a:rPr lang="en-US" smtClean="0"/>
              <a:t>53</a:t>
            </a:fld>
            <a:endParaRPr lang="en-US" dirty="0"/>
          </a:p>
        </p:txBody>
      </p:sp>
      <p:sp>
        <p:nvSpPr>
          <p:cNvPr id="12" name="TextBox 11">
            <a:extLst>
              <a:ext uri="{FF2B5EF4-FFF2-40B4-BE49-F238E27FC236}">
                <a16:creationId xmlns:a16="http://schemas.microsoft.com/office/drawing/2014/main" id="{0D316A5C-2013-FE83-A3A6-0C32E4EF18A4}"/>
              </a:ext>
            </a:extLst>
          </p:cNvPr>
          <p:cNvSpPr txBox="1"/>
          <p:nvPr/>
        </p:nvSpPr>
        <p:spPr>
          <a:xfrm>
            <a:off x="2393879" y="719459"/>
            <a:ext cx="7625993" cy="707886"/>
          </a:xfrm>
          <a:prstGeom prst="rect">
            <a:avLst/>
          </a:prstGeom>
          <a:noFill/>
        </p:spPr>
        <p:txBody>
          <a:bodyPr wrap="square">
            <a:spAutoFit/>
          </a:bodyPr>
          <a:lstStyle/>
          <a:p>
            <a:r>
              <a:rPr lang="en-US" sz="4000" b="1" dirty="0"/>
              <a:t>What We Learned from the Project</a:t>
            </a:r>
            <a:endParaRPr lang="en-IL" sz="4000" b="1" dirty="0"/>
          </a:p>
        </p:txBody>
      </p:sp>
      <p:sp>
        <p:nvSpPr>
          <p:cNvPr id="14" name="TextBox 13">
            <a:extLst>
              <a:ext uri="{FF2B5EF4-FFF2-40B4-BE49-F238E27FC236}">
                <a16:creationId xmlns:a16="http://schemas.microsoft.com/office/drawing/2014/main" id="{39988AC6-486C-578F-4D01-C35BAD350C51}"/>
              </a:ext>
            </a:extLst>
          </p:cNvPr>
          <p:cNvSpPr txBox="1"/>
          <p:nvPr/>
        </p:nvSpPr>
        <p:spPr>
          <a:xfrm>
            <a:off x="877584" y="1982517"/>
            <a:ext cx="8920537" cy="4032514"/>
          </a:xfrm>
          <a:prstGeom prst="rect">
            <a:avLst/>
          </a:prstGeom>
          <a:noFill/>
        </p:spPr>
        <p:txBody>
          <a:bodyPr wrap="square">
            <a:spAutoFit/>
          </a:bodyPr>
          <a:lstStyle/>
          <a:p>
            <a:pPr marL="342900" lvl="0" indent="-342900" rtl="0">
              <a:lnSpc>
                <a:spcPct val="107000"/>
              </a:lnSpc>
              <a:buFont typeface="Symbol" panose="05050102010706020507" pitchFamily="18" charset="2"/>
              <a:buChar char=""/>
            </a:pPr>
            <a:r>
              <a:rPr lang="en-US" sz="2000" b="1" dirty="0"/>
              <a:t>To grasp the fundamentals and significantly expand our knowledge of the QUIC protocol, which we had no prior familiarity with</a:t>
            </a:r>
            <a:r>
              <a:rPr lang="en-IL" sz="2000" b="1" dirty="0"/>
              <a:t>.</a:t>
            </a:r>
          </a:p>
          <a:p>
            <a:pPr marL="457200">
              <a:lnSpc>
                <a:spcPct val="107000"/>
              </a:lnSpc>
            </a:pPr>
            <a:r>
              <a:rPr lang="en-US" sz="2000" b="1" dirty="0"/>
              <a:t> </a:t>
            </a:r>
            <a:endParaRPr lang="en-IL" sz="2000" b="1" dirty="0"/>
          </a:p>
          <a:p>
            <a:pPr marL="342900" lvl="0" indent="-342900">
              <a:lnSpc>
                <a:spcPct val="107000"/>
              </a:lnSpc>
              <a:buFont typeface="Symbol" panose="05050102010706020507" pitchFamily="18" charset="2"/>
              <a:buChar char=""/>
            </a:pPr>
            <a:r>
              <a:rPr lang="en-US" sz="2000" b="1" dirty="0"/>
              <a:t>To effectively communicate with partner</a:t>
            </a:r>
            <a:r>
              <a:rPr lang="en-IL" sz="2000" b="1" dirty="0"/>
              <a:t>s. We learn from each other, and expand our knowledge and skills. Partnering with someone brings diverse viewpoints to the project, leading to more innovative solutions.</a:t>
            </a:r>
          </a:p>
          <a:p>
            <a:pPr marL="457200">
              <a:lnSpc>
                <a:spcPct val="107000"/>
              </a:lnSpc>
            </a:pPr>
            <a:r>
              <a:rPr lang="en-US" sz="2000" b="1" dirty="0"/>
              <a:t> </a:t>
            </a:r>
            <a:endParaRPr lang="en-IL" sz="2000" b="1" dirty="0"/>
          </a:p>
          <a:p>
            <a:pPr marL="342900" lvl="0" indent="-342900">
              <a:lnSpc>
                <a:spcPct val="107000"/>
              </a:lnSpc>
              <a:spcAft>
                <a:spcPts val="800"/>
              </a:spcAft>
              <a:buFont typeface="Symbol" panose="05050102010706020507" pitchFamily="18" charset="2"/>
              <a:buChar char=""/>
            </a:pPr>
            <a:r>
              <a:rPr lang="en-US" sz="2000" b="1" dirty="0"/>
              <a:t>To know the importance of thorough planning from the outset. This project has shown us that when start working on any task, it's crucial to delve deep into the details to gain a comprehensive understanding. Every detail during this process has provided valuable insights, enabling us to make informed decisions and facilitating our overall progress</a:t>
            </a:r>
            <a:r>
              <a:rPr lang="en-IL" sz="2000" b="1" dirty="0"/>
              <a:t>.</a:t>
            </a:r>
          </a:p>
        </p:txBody>
      </p:sp>
    </p:spTree>
    <p:extLst>
      <p:ext uri="{BB962C8B-B14F-4D97-AF65-F5344CB8AC3E}">
        <p14:creationId xmlns:p14="http://schemas.microsoft.com/office/powerpoint/2010/main" val="3388160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3CFB8368-B26B-0066-C571-C18BEBB03BA3}"/>
              </a:ext>
            </a:extLst>
          </p:cNvPr>
          <p:cNvSpPr>
            <a:spLocks noGrp="1"/>
          </p:cNvSpPr>
          <p:nvPr>
            <p:ph type="sldNum" sz="quarter" idx="11"/>
          </p:nvPr>
        </p:nvSpPr>
        <p:spPr/>
        <p:txBody>
          <a:bodyPr/>
          <a:lstStyle/>
          <a:p>
            <a:fld id="{294A09A9-5501-47C1-A89A-A340965A2BE2}" type="slidenum">
              <a:rPr lang="en-US" smtClean="0"/>
              <a:pPr/>
              <a:t>54</a:t>
            </a:fld>
            <a:endParaRPr lang="en-US" dirty="0"/>
          </a:p>
        </p:txBody>
      </p:sp>
      <p:sp>
        <p:nvSpPr>
          <p:cNvPr id="18" name="TextBox 17">
            <a:extLst>
              <a:ext uri="{FF2B5EF4-FFF2-40B4-BE49-F238E27FC236}">
                <a16:creationId xmlns:a16="http://schemas.microsoft.com/office/drawing/2014/main" id="{B7C9515A-2A85-C7D2-22BC-8DAE9406D11E}"/>
              </a:ext>
            </a:extLst>
          </p:cNvPr>
          <p:cNvSpPr txBox="1"/>
          <p:nvPr/>
        </p:nvSpPr>
        <p:spPr>
          <a:xfrm>
            <a:off x="1006865" y="932965"/>
            <a:ext cx="10500189" cy="4225196"/>
          </a:xfrm>
          <a:prstGeom prst="rect">
            <a:avLst/>
          </a:prstGeom>
          <a:noFill/>
        </p:spPr>
        <p:txBody>
          <a:bodyPr wrap="square">
            <a:spAutoFit/>
          </a:bodyPr>
          <a:lstStyle/>
          <a:p>
            <a:pPr marL="342900" lvl="0" indent="-342900">
              <a:lnSpc>
                <a:spcPct val="107000"/>
              </a:lnSpc>
              <a:buFont typeface="Symbol" panose="05050102010706020507" pitchFamily="18" charset="2"/>
              <a:buChar char=""/>
            </a:pPr>
            <a:r>
              <a:rPr lang="en-US" sz="2800" b="1" dirty="0"/>
              <a:t>To NOT jump to quickly to conclusions</a:t>
            </a:r>
            <a:r>
              <a:rPr lang="en-IL" sz="2800" b="1" dirty="0"/>
              <a:t>. Instead, we should persistently attempt to find out new results and </a:t>
            </a:r>
            <a:r>
              <a:rPr lang="en-IL" sz="2800" b="1" dirty="0" err="1"/>
              <a:t>analyze</a:t>
            </a:r>
            <a:r>
              <a:rPr lang="en-IL" sz="2800" b="1" dirty="0"/>
              <a:t> it and seek explanations for what we observe.</a:t>
            </a:r>
          </a:p>
          <a:p>
            <a:pPr marL="457200">
              <a:lnSpc>
                <a:spcPct val="107000"/>
              </a:lnSpc>
            </a:pPr>
            <a:r>
              <a:rPr lang="en-US" sz="2800" b="1" dirty="0"/>
              <a:t> </a:t>
            </a:r>
            <a:endParaRPr lang="en-IL" sz="2800" b="1" dirty="0"/>
          </a:p>
          <a:p>
            <a:pPr marL="342900" lvl="0" indent="-342900">
              <a:lnSpc>
                <a:spcPct val="107000"/>
              </a:lnSpc>
              <a:buFont typeface="Symbol" panose="05050102010706020507" pitchFamily="18" charset="2"/>
              <a:buChar char=""/>
            </a:pPr>
            <a:r>
              <a:rPr lang="en-US" sz="2800" b="1" dirty="0"/>
              <a:t>To ask for help when we're facing a challenge or feeling stuck</a:t>
            </a:r>
            <a:r>
              <a:rPr lang="en-IL" sz="2800" b="1" dirty="0"/>
              <a:t>.</a:t>
            </a:r>
          </a:p>
          <a:p>
            <a:pPr marL="457200">
              <a:lnSpc>
                <a:spcPct val="107000"/>
              </a:lnSpc>
            </a:pPr>
            <a:r>
              <a:rPr lang="en-US" sz="2800" b="1" dirty="0"/>
              <a:t> </a:t>
            </a:r>
            <a:endParaRPr lang="en-IL" sz="2800" b="1" dirty="0"/>
          </a:p>
          <a:p>
            <a:pPr marL="342900" lvl="0" indent="-342900">
              <a:lnSpc>
                <a:spcPct val="107000"/>
              </a:lnSpc>
              <a:spcAft>
                <a:spcPts val="800"/>
              </a:spcAft>
              <a:buFont typeface="Symbol" panose="05050102010706020507" pitchFamily="18" charset="2"/>
              <a:buChar char=""/>
            </a:pPr>
            <a:r>
              <a:rPr lang="en-US" sz="2800" b="1" dirty="0"/>
              <a:t>To not give up, specifically when we analyze the security side of QUIC and tried to implement the attack, we had a several failing attempts that made us feeling frustrated</a:t>
            </a:r>
            <a:r>
              <a:rPr lang="en-IL" sz="2800" b="1" dirty="0"/>
              <a:t>, but keeping trying led us to this final work.</a:t>
            </a:r>
          </a:p>
        </p:txBody>
      </p:sp>
    </p:spTree>
    <p:extLst>
      <p:ext uri="{BB962C8B-B14F-4D97-AF65-F5344CB8AC3E}">
        <p14:creationId xmlns:p14="http://schemas.microsoft.com/office/powerpoint/2010/main" val="1942875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DA5C338-66DB-4AA5-026A-0D27B17C85F4}"/>
              </a:ext>
            </a:extLst>
          </p:cNvPr>
          <p:cNvSpPr>
            <a:spLocks noGrp="1"/>
          </p:cNvSpPr>
          <p:nvPr>
            <p:ph type="sldNum" sz="quarter" idx="11"/>
          </p:nvPr>
        </p:nvSpPr>
        <p:spPr/>
        <p:txBody>
          <a:bodyPr/>
          <a:lstStyle/>
          <a:p>
            <a:fld id="{294A09A9-5501-47C1-A89A-A340965A2BE2}" type="slidenum">
              <a:rPr lang="en-US" smtClean="0"/>
              <a:pPr/>
              <a:t>55</a:t>
            </a:fld>
            <a:endParaRPr lang="en-US" dirty="0"/>
          </a:p>
        </p:txBody>
      </p:sp>
      <p:sp>
        <p:nvSpPr>
          <p:cNvPr id="7" name="TextBox 6">
            <a:extLst>
              <a:ext uri="{FF2B5EF4-FFF2-40B4-BE49-F238E27FC236}">
                <a16:creationId xmlns:a16="http://schemas.microsoft.com/office/drawing/2014/main" id="{365CBE47-DC15-BE5D-3F25-BDF47945604A}"/>
              </a:ext>
            </a:extLst>
          </p:cNvPr>
          <p:cNvSpPr txBox="1"/>
          <p:nvPr/>
        </p:nvSpPr>
        <p:spPr>
          <a:xfrm>
            <a:off x="1765443" y="1623318"/>
            <a:ext cx="8661114" cy="3539430"/>
          </a:xfrm>
          <a:prstGeom prst="rect">
            <a:avLst/>
          </a:prstGeom>
          <a:noFill/>
        </p:spPr>
        <p:txBody>
          <a:bodyPr wrap="square">
            <a:spAutoFit/>
          </a:bodyPr>
          <a:lstStyle/>
          <a:p>
            <a:r>
              <a:rPr lang="en-US" sz="2800" b="1" dirty="0"/>
              <a:t>We would like to extend our heartfelt gratitude to Eran </a:t>
            </a:r>
            <a:r>
              <a:rPr lang="en-US" sz="2800" b="1" dirty="0" err="1"/>
              <a:t>Tavor</a:t>
            </a:r>
            <a:r>
              <a:rPr lang="en-US" sz="2800" b="1" dirty="0"/>
              <a:t> and Alon Danker for their guidance, support, and invaluable knowledge throughout this course.</a:t>
            </a:r>
          </a:p>
          <a:p>
            <a:endParaRPr lang="en-US" sz="2800" b="1" dirty="0"/>
          </a:p>
          <a:p>
            <a:r>
              <a:rPr lang="en-US" sz="2800" b="1" dirty="0"/>
              <a:t> Your dedication to our progress in this project has been truly inspiring. </a:t>
            </a:r>
          </a:p>
          <a:p>
            <a:endParaRPr lang="en-US" sz="2800" b="1" dirty="0"/>
          </a:p>
          <a:p>
            <a:r>
              <a:rPr lang="en-US" sz="2800" b="1" dirty="0"/>
              <a:t>Thank you for being an exceptional</a:t>
            </a:r>
            <a:r>
              <a:rPr lang="he-IL" sz="2800" b="1" dirty="0"/>
              <a:t> </a:t>
            </a:r>
            <a:r>
              <a:rPr lang="en-US" sz="2800" b="1" dirty="0"/>
              <a:t>moderator.</a:t>
            </a:r>
            <a:endParaRPr lang="en-IL" sz="2800" b="1" dirty="0"/>
          </a:p>
        </p:txBody>
      </p:sp>
    </p:spTree>
    <p:extLst>
      <p:ext uri="{BB962C8B-B14F-4D97-AF65-F5344CB8AC3E}">
        <p14:creationId xmlns:p14="http://schemas.microsoft.com/office/powerpoint/2010/main" val="3184713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027DEE-9AF0-BE5B-D825-610C7246961E}"/>
              </a:ext>
            </a:extLst>
          </p:cNvPr>
          <p:cNvSpPr txBox="1"/>
          <p:nvPr/>
        </p:nvSpPr>
        <p:spPr>
          <a:xfrm>
            <a:off x="398123" y="1609039"/>
            <a:ext cx="10276726" cy="3364254"/>
          </a:xfrm>
          <a:prstGeom prst="rect">
            <a:avLst/>
          </a:prstGeom>
          <a:noFill/>
        </p:spPr>
        <p:txBody>
          <a:bodyPr wrap="square">
            <a:spAutoFit/>
          </a:bodyPr>
          <a:lstStyle/>
          <a:p>
            <a:pPr>
              <a:lnSpc>
                <a:spcPct val="107000"/>
              </a:lnSpc>
              <a:spcAft>
                <a:spcPts val="800"/>
              </a:spcAft>
            </a:pPr>
            <a:r>
              <a:rPr lang="en-US" sz="1800" b="1" u="sng"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10. References</a:t>
            </a:r>
          </a:p>
          <a:p>
            <a:pPr>
              <a:lnSpc>
                <a:spcPct val="107000"/>
              </a:lnSpc>
              <a:spcAft>
                <a:spcPts val="800"/>
              </a:spcAft>
            </a:pPr>
            <a:endParaRPr lang="en-US" b="1" u="sng" kern="100" dirty="0">
              <a:solidFill>
                <a:srgbClr val="333333"/>
              </a:solidFill>
              <a:latin typeface="Georgia" panose="02040502050405020303" pitchFamily="18" charset="0"/>
              <a:ea typeface="Calibri" panose="020F0502020204030204" pitchFamily="34" charset="0"/>
              <a:cs typeface="Arial" panose="020B0604020202020204" pitchFamily="34" charset="0"/>
            </a:endParaRPr>
          </a:p>
          <a:p>
            <a:pPr>
              <a:lnSpc>
                <a:spcPct val="107000"/>
              </a:lnSpc>
              <a:spcAft>
                <a:spcPts val="800"/>
              </a:spcAft>
            </a:pPr>
            <a:endParaRPr lang="en-IL"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b="1" u="sng"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1.https://datatracker.ietf.org/doc/rfc9000/</a:t>
            </a:r>
            <a:endParaRPr lang="en-IL"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b="1" u="sng"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2.</a:t>
            </a:r>
            <a:r>
              <a:rPr lang="en-US" sz="12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u="sng" kern="100" dirty="0">
                <a:solidFill>
                  <a:srgbClr val="000000"/>
                </a:solidFill>
                <a:effectLst/>
                <a:latin typeface="Georgia" panose="02040502050405020303" pitchFamily="18" charset="0"/>
                <a:ea typeface="Calibri" panose="020F0502020204030204" pitchFamily="34" charset="0"/>
                <a:cs typeface="Arial" panose="020B0604020202020204" pitchFamily="34" charset="0"/>
                <a:hlinkClick r:id="rId2"/>
              </a:rPr>
              <a:t>https://link.springer.com/article/10.1007/s10207-022-00630-6</a:t>
            </a:r>
            <a:endParaRPr lang="en-IL"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b="1" u="sng"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3.</a:t>
            </a:r>
            <a:r>
              <a:rPr lang="en-US" sz="12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u="sng" kern="100" dirty="0">
                <a:solidFill>
                  <a:srgbClr val="000000"/>
                </a:solidFill>
                <a:effectLst/>
                <a:latin typeface="Georgia" panose="02040502050405020303" pitchFamily="18" charset="0"/>
                <a:ea typeface="Calibri" panose="020F0502020204030204" pitchFamily="34" charset="0"/>
                <a:cs typeface="Arial" panose="020B0604020202020204" pitchFamily="34" charset="0"/>
                <a:hlinkClick r:id="rId3"/>
              </a:rPr>
              <a:t>https://ieeexplore.ieee.org/document/7163028</a:t>
            </a:r>
            <a:endParaRPr lang="en-IL"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b="1" u="sng"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4.</a:t>
            </a:r>
            <a:r>
              <a:rPr lang="en-US" sz="12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u="sng" kern="100" dirty="0">
                <a:solidFill>
                  <a:srgbClr val="000000"/>
                </a:solidFill>
                <a:effectLst/>
                <a:latin typeface="Georgia" panose="02040502050405020303" pitchFamily="18" charset="0"/>
                <a:ea typeface="Calibri" panose="020F0502020204030204" pitchFamily="34" charset="0"/>
                <a:cs typeface="Arial" panose="020B0604020202020204" pitchFamily="34" charset="0"/>
                <a:hlinkClick r:id="rId4"/>
              </a:rPr>
              <a:t>https://github.com/private-octopus/picoquic/tree/master</a:t>
            </a:r>
            <a:endParaRPr lang="en-IL"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b="1" u="sng"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5.</a:t>
            </a:r>
            <a:r>
              <a:rPr lang="en-US" sz="12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b="1" u="sng" kern="100" dirty="0">
                <a:solidFill>
                  <a:srgbClr val="333333"/>
                </a:solidFill>
                <a:effectLst/>
                <a:latin typeface="Georgia" panose="02040502050405020303" pitchFamily="18" charset="0"/>
                <a:ea typeface="Calibri" panose="020F0502020204030204" pitchFamily="34" charset="0"/>
                <a:cs typeface="Arial" panose="020B0604020202020204" pitchFamily="34" charset="0"/>
              </a:rPr>
              <a:t>https://www.net.in.tum.de/fileadmin/TUM/NET/NET-2022-07-1/NET-2022-07-1_10.pdf</a:t>
            </a:r>
            <a:endParaRPr lang="en-IL" sz="12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08000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334250" y="2555748"/>
            <a:ext cx="5295900" cy="2843784"/>
          </a:xfrm>
        </p:spPr>
        <p:txBody>
          <a:bodyPr/>
          <a:lstStyle/>
          <a:p>
            <a:r>
              <a:rPr lang="en-US" b="1" u="sng" dirty="0">
                <a:hlinkClick r:id="rId2">
                  <a:extLst>
                    <a:ext uri="{A12FA001-AC4F-418D-AE19-62706E023703}">
                      <ahyp:hlinkClr xmlns:ahyp="http://schemas.microsoft.com/office/drawing/2018/hyperlinkcolor" val="tx"/>
                    </a:ext>
                  </a:extLst>
                </a:hlinkClick>
              </a:rPr>
              <a:t>ruaa.miari@campus.technion.ac.il</a:t>
            </a:r>
            <a:r>
              <a:rPr lang="en-US" b="1" u="sng" dirty="0"/>
              <a:t> </a:t>
            </a:r>
          </a:p>
          <a:p>
            <a:r>
              <a:rPr lang="en-US" b="1" u="sng" dirty="0">
                <a:hlinkClick r:id="rId3">
                  <a:extLst>
                    <a:ext uri="{A12FA001-AC4F-418D-AE19-62706E023703}">
                      <ahyp:hlinkClr xmlns:ahyp="http://schemas.microsoft.com/office/drawing/2018/hyperlinkcolor" val="tx"/>
                    </a:ext>
                  </a:extLst>
                </a:hlinkClick>
              </a:rPr>
              <a:t>majd.hamdan@campus.technion.ac.il</a:t>
            </a:r>
            <a:endParaRPr lang="en-US" b="1" u="sng" dirty="0"/>
          </a:p>
          <a:p>
            <a:endParaRPr lang="en-US" b="1" u="sng" dirty="0"/>
          </a:p>
        </p:txBody>
      </p:sp>
      <p:sp>
        <p:nvSpPr>
          <p:cNvPr id="4" name="TextBox 3">
            <a:extLst>
              <a:ext uri="{FF2B5EF4-FFF2-40B4-BE49-F238E27FC236}">
                <a16:creationId xmlns:a16="http://schemas.microsoft.com/office/drawing/2014/main" id="{0EB37E27-0629-36A0-E55F-3E3491B9D9EE}"/>
              </a:ext>
            </a:extLst>
          </p:cNvPr>
          <p:cNvSpPr txBox="1"/>
          <p:nvPr/>
        </p:nvSpPr>
        <p:spPr>
          <a:xfrm>
            <a:off x="6096000" y="413445"/>
            <a:ext cx="6181724" cy="1708160"/>
          </a:xfrm>
          <a:prstGeom prst="rect">
            <a:avLst/>
          </a:prstGeom>
          <a:noFill/>
        </p:spPr>
        <p:txBody>
          <a:bodyPr wrap="square">
            <a:spAutoFit/>
          </a:bodyPr>
          <a:lstStyle/>
          <a:p>
            <a:pPr algn="ctr"/>
            <a:r>
              <a:rPr lang="en-US" sz="2800" b="1" dirty="0">
                <a:solidFill>
                  <a:schemeClr val="accent3"/>
                </a:solidFill>
                <a:latin typeface="Gill Sans Nova Light" panose="020F0302020204030204" pitchFamily="34" charset="0"/>
              </a:rPr>
              <a:t>Presented by :</a:t>
            </a:r>
          </a:p>
          <a:p>
            <a:pPr algn="ctr"/>
            <a:endParaRPr lang="en-US" sz="900" b="1" dirty="0">
              <a:solidFill>
                <a:schemeClr val="accent3"/>
              </a:solidFill>
              <a:latin typeface="Gill Sans Nova Light" panose="020F0302020204030204" pitchFamily="34" charset="0"/>
            </a:endParaRPr>
          </a:p>
          <a:p>
            <a:pPr algn="ctr"/>
            <a:endParaRPr lang="en-US" sz="2800" b="1" dirty="0">
              <a:solidFill>
                <a:schemeClr val="accent3"/>
              </a:solidFill>
              <a:latin typeface="Gill Sans Nova Light" panose="020F0302020204030204" pitchFamily="34" charset="0"/>
            </a:endParaRPr>
          </a:p>
          <a:p>
            <a:pPr algn="ctr"/>
            <a:r>
              <a:rPr lang="en-US" sz="4000" b="1" dirty="0">
                <a:solidFill>
                  <a:schemeClr val="accent3"/>
                </a:solidFill>
                <a:latin typeface="Gill Sans Nova Light" panose="020F0302020204030204" pitchFamily="34" charset="0"/>
              </a:rPr>
              <a:t>Ruaa &amp; </a:t>
            </a:r>
            <a:r>
              <a:rPr lang="en-US" sz="4000" b="1" dirty="0" err="1">
                <a:solidFill>
                  <a:schemeClr val="accent3"/>
                </a:solidFill>
                <a:latin typeface="Gill Sans Nova Light" panose="020F0302020204030204" pitchFamily="34" charset="0"/>
              </a:rPr>
              <a:t>Majd</a:t>
            </a:r>
            <a:r>
              <a:rPr lang="en-US" sz="4000" b="1" dirty="0">
                <a:solidFill>
                  <a:schemeClr val="accent3"/>
                </a:solidFill>
                <a:latin typeface="Gill Sans Nova Light" panose="020F0302020204030204" pitchFamily="34" charset="0"/>
              </a:rPr>
              <a:t>​ </a:t>
            </a:r>
          </a:p>
        </p:txBody>
      </p:sp>
    </p:spTree>
    <p:extLst>
      <p:ext uri="{BB962C8B-B14F-4D97-AF65-F5344CB8AC3E}">
        <p14:creationId xmlns:p14="http://schemas.microsoft.com/office/powerpoint/2010/main" val="2790251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2B8461C-5374-7499-3099-5436D0A5E705}"/>
              </a:ext>
            </a:extLst>
          </p:cNvPr>
          <p:cNvSpPr txBox="1"/>
          <p:nvPr/>
        </p:nvSpPr>
        <p:spPr>
          <a:xfrm>
            <a:off x="666750" y="4019461"/>
            <a:ext cx="10991850" cy="1231106"/>
          </a:xfrm>
          <a:prstGeom prst="rect">
            <a:avLst/>
          </a:prstGeom>
          <a:noFill/>
        </p:spPr>
        <p:txBody>
          <a:bodyPr wrap="square">
            <a:spAutoFit/>
          </a:bodyPr>
          <a:lstStyle/>
          <a:p>
            <a:pPr algn="ctr"/>
            <a:r>
              <a:rPr lang="en-US" sz="2800" b="1" dirty="0"/>
              <a:t>1) Establishment a foundational understanding of the QUIC protocol through extensive reading of numerous articles and RFCs related to QUIC.</a:t>
            </a:r>
            <a:br>
              <a:rPr lang="en-US" sz="1800" b="1" dirty="0"/>
            </a:br>
            <a:endParaRPr lang="en-IL" dirty="0"/>
          </a:p>
        </p:txBody>
      </p:sp>
    </p:spTree>
    <p:extLst>
      <p:ext uri="{BB962C8B-B14F-4D97-AF65-F5344CB8AC3E}">
        <p14:creationId xmlns:p14="http://schemas.microsoft.com/office/powerpoint/2010/main" val="220057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a:xfrm>
            <a:off x="381000" y="685800"/>
            <a:ext cx="11430000" cy="1325563"/>
          </a:xfrm>
        </p:spPr>
        <p:txBody>
          <a:bodyPr/>
          <a:lstStyle/>
          <a:p>
            <a:r>
              <a:rPr lang="en-US" b="1" dirty="0"/>
              <a:t>QUIC Protocol Overview</a:t>
            </a:r>
            <a:br>
              <a:rPr lang="en-US" b="1" dirty="0"/>
            </a:br>
            <a:endParaRPr lang="en-US" dirty="0"/>
          </a:p>
        </p:txBody>
      </p:sp>
      <p:sp>
        <p:nvSpPr>
          <p:cNvPr id="4" name="Slide Number Placeholder 3">
            <a:extLst>
              <a:ext uri="{FF2B5EF4-FFF2-40B4-BE49-F238E27FC236}">
                <a16:creationId xmlns:a16="http://schemas.microsoft.com/office/drawing/2014/main" id="{A6E8D6E8-969C-81F9-8B97-1B42ED901A78}"/>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9" name="TextBox 8">
            <a:extLst>
              <a:ext uri="{FF2B5EF4-FFF2-40B4-BE49-F238E27FC236}">
                <a16:creationId xmlns:a16="http://schemas.microsoft.com/office/drawing/2014/main" id="{67CB2AC8-48AF-61E6-FBB7-EDF75D34B517}"/>
              </a:ext>
            </a:extLst>
          </p:cNvPr>
          <p:cNvSpPr txBox="1"/>
          <p:nvPr/>
        </p:nvSpPr>
        <p:spPr>
          <a:xfrm>
            <a:off x="214312" y="2585561"/>
            <a:ext cx="11763375" cy="4093428"/>
          </a:xfrm>
          <a:prstGeom prst="rect">
            <a:avLst/>
          </a:prstGeom>
          <a:noFill/>
        </p:spPr>
        <p:txBody>
          <a:bodyPr wrap="square">
            <a:spAutoFit/>
          </a:bodyPr>
          <a:lstStyle/>
          <a:p>
            <a:pPr marL="285750" indent="-285750">
              <a:buFont typeface="Arial" panose="020B0604020202020204" pitchFamily="34" charset="0"/>
              <a:buChar char="•"/>
            </a:pPr>
            <a:r>
              <a:rPr lang="en-US" sz="2400" b="1" dirty="0"/>
              <a:t>QUIC (Quick UDP Internet Connections) is newly proposed secure transport protocol.</a:t>
            </a:r>
          </a:p>
          <a:p>
            <a:endParaRPr lang="en-US" sz="2400" b="1" dirty="0"/>
          </a:p>
          <a:p>
            <a:pPr marL="285750" indent="-285750">
              <a:buFont typeface="Arial" panose="020B0604020202020204" pitchFamily="34" charset="0"/>
              <a:buChar char="•"/>
            </a:pPr>
            <a:r>
              <a:rPr lang="en-US" sz="2400" b="1" dirty="0"/>
              <a:t>it is built on top of UDP and includes encryption by default that uses TLS 1.3 for securing its payload.</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QUIC enhances various aspects over TCP, including faster connection establishment. </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QUIC provides a low latency,</a:t>
            </a:r>
            <a:r>
              <a:rPr lang="en-US" sz="2400" dirty="0"/>
              <a:t> </a:t>
            </a:r>
            <a:r>
              <a:rPr lang="en-US" sz="2400" b="1" dirty="0"/>
              <a:t>and overcomes many issues</a:t>
            </a:r>
          </a:p>
          <a:p>
            <a:r>
              <a:rPr lang="en-US" sz="2400" b="1" dirty="0"/>
              <a:t>    found in the current transport protocols, such as the high-latency</a:t>
            </a:r>
          </a:p>
          <a:p>
            <a:r>
              <a:rPr lang="en-US" sz="2400" b="1" dirty="0"/>
              <a:t>    connection establishment in TCP.</a:t>
            </a:r>
          </a:p>
          <a:p>
            <a:pPr marL="285750" indent="-285750">
              <a:buFont typeface="Arial" panose="020B0604020202020204" pitchFamily="34" charset="0"/>
              <a:buChar char="•"/>
            </a:pPr>
            <a:endParaRPr lang="en-IL" sz="2000" b="1" dirty="0"/>
          </a:p>
        </p:txBody>
      </p:sp>
      <p:pic>
        <p:nvPicPr>
          <p:cNvPr id="11" name="Picture 10" descr="A close-up of several different colored boxes&#10;&#10;Description automatically generated">
            <a:extLst>
              <a:ext uri="{FF2B5EF4-FFF2-40B4-BE49-F238E27FC236}">
                <a16:creationId xmlns:a16="http://schemas.microsoft.com/office/drawing/2014/main" id="{AF48BE3C-5201-41DC-4ADD-0FCD03A9B5DF}"/>
              </a:ext>
            </a:extLst>
          </p:cNvPr>
          <p:cNvPicPr>
            <a:picLocks noChangeAspect="1"/>
          </p:cNvPicPr>
          <p:nvPr/>
        </p:nvPicPr>
        <p:blipFill>
          <a:blip r:embed="rId2"/>
          <a:stretch>
            <a:fillRect/>
          </a:stretch>
        </p:blipFill>
        <p:spPr>
          <a:xfrm>
            <a:off x="8449169" y="4812829"/>
            <a:ext cx="3600591" cy="1908646"/>
          </a:xfrm>
          <a:prstGeom prst="rect">
            <a:avLst/>
          </a:prstGeom>
        </p:spPr>
      </p:pic>
    </p:spTree>
    <p:extLst>
      <p:ext uri="{BB962C8B-B14F-4D97-AF65-F5344CB8AC3E}">
        <p14:creationId xmlns:p14="http://schemas.microsoft.com/office/powerpoint/2010/main" val="58893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pPr>
              <a:lnSpc>
                <a:spcPct val="150000"/>
              </a:lnSpc>
            </a:pPr>
            <a:r>
              <a:rPr lang="en-US" b="1" dirty="0"/>
              <a:t>Key Features Of QUIC</a:t>
            </a: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943737" y="2162391"/>
            <a:ext cx="10705338" cy="3320861"/>
          </a:xfrm>
        </p:spPr>
        <p:txBody>
          <a:bodyPr>
            <a:noAutofit/>
          </a:bodyPr>
          <a:lstStyle/>
          <a:p>
            <a:r>
              <a:rPr lang="en-US" sz="3600" b="1" dirty="0"/>
              <a:t>Multiplexing.</a:t>
            </a:r>
          </a:p>
          <a:p>
            <a:r>
              <a:rPr lang="en-US" sz="3600" b="1" dirty="0"/>
              <a:t>Authenticated and Encrypted Packets.</a:t>
            </a:r>
          </a:p>
          <a:p>
            <a:r>
              <a:rPr lang="en-US" sz="3600" b="1" dirty="0"/>
              <a:t>Low latency.</a:t>
            </a:r>
          </a:p>
          <a:p>
            <a:r>
              <a:rPr lang="en-US" sz="3600" b="1" dirty="0"/>
              <a:t>Reduced Handshake Latency.</a:t>
            </a:r>
          </a:p>
          <a:p>
            <a:r>
              <a:rPr lang="en-US" sz="3600" b="1" dirty="0"/>
              <a:t>Fast Connection Establishment.</a:t>
            </a:r>
          </a:p>
          <a:p>
            <a:r>
              <a:rPr lang="en-US" sz="3600" b="1" dirty="0"/>
              <a:t>Connection Migration.</a:t>
            </a:r>
          </a:p>
        </p:txBody>
      </p:sp>
      <p:sp>
        <p:nvSpPr>
          <p:cNvPr id="8" name="Slide Number Placeholder 7">
            <a:extLst>
              <a:ext uri="{FF2B5EF4-FFF2-40B4-BE49-F238E27FC236}">
                <a16:creationId xmlns:a16="http://schemas.microsoft.com/office/drawing/2014/main" id="{7130094C-EC6A-E6F3-2E57-202E962AAC87}"/>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206812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C844EE-D0A1-5FAB-766B-2666D2C21F75}"/>
              </a:ext>
            </a:extLst>
          </p:cNvPr>
          <p:cNvSpPr txBox="1"/>
          <p:nvPr/>
        </p:nvSpPr>
        <p:spPr>
          <a:xfrm>
            <a:off x="571499" y="4039285"/>
            <a:ext cx="10563225" cy="954107"/>
          </a:xfrm>
          <a:prstGeom prst="rect">
            <a:avLst/>
          </a:prstGeom>
          <a:noFill/>
        </p:spPr>
        <p:txBody>
          <a:bodyPr wrap="square">
            <a:spAutoFit/>
          </a:bodyPr>
          <a:lstStyle/>
          <a:p>
            <a:pPr algn="ctr"/>
            <a:r>
              <a:rPr lang="en-US" sz="2800" b="1" dirty="0"/>
              <a:t>2) Gaining knowledge with well-known cyberattacks, specifically those targeted at the QUIC protocol.</a:t>
            </a:r>
          </a:p>
        </p:txBody>
      </p:sp>
    </p:spTree>
    <p:extLst>
      <p:ext uri="{BB962C8B-B14F-4D97-AF65-F5344CB8AC3E}">
        <p14:creationId xmlns:p14="http://schemas.microsoft.com/office/powerpoint/2010/main" val="252159549"/>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{D33B76A7-3FA1-4CA6-B181-982DFC4A5BF3}tf56410444_win32</Template>
  <TotalTime>3368</TotalTime>
  <Words>2858</Words>
  <Application>Microsoft Office PowerPoint</Application>
  <PresentationFormat>Widescreen</PresentationFormat>
  <Paragraphs>241</Paragraphs>
  <Slides>57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Baskerville</vt:lpstr>
      <vt:lpstr>Baskerville Old Face</vt:lpstr>
      <vt:lpstr>Calibri</vt:lpstr>
      <vt:lpstr>Georgia</vt:lpstr>
      <vt:lpstr>Gill Sans Light</vt:lpstr>
      <vt:lpstr>Gill Sans Nova</vt:lpstr>
      <vt:lpstr>Gill Sans Nova Light</vt:lpstr>
      <vt:lpstr>Symbol</vt:lpstr>
      <vt:lpstr>Office Theme</vt:lpstr>
      <vt:lpstr>PicoQuic Cyber Attack</vt:lpstr>
      <vt:lpstr>Agenda</vt:lpstr>
      <vt:lpstr>Project Overview</vt:lpstr>
      <vt:lpstr>Project Objectives </vt:lpstr>
      <vt:lpstr>Project Evolution: Our Ongoing Progress</vt:lpstr>
      <vt:lpstr>PowerPoint Presentation</vt:lpstr>
      <vt:lpstr>QUIC Protocol Overview </vt:lpstr>
      <vt:lpstr>Key Features Of QUIC</vt:lpstr>
      <vt:lpstr>PowerPoint Presentation</vt:lpstr>
      <vt:lpstr>Security Analysis Of QUIC </vt:lpstr>
      <vt:lpstr>Known Attacks On QUIC</vt:lpstr>
      <vt:lpstr>PowerPoint Presentation</vt:lpstr>
      <vt:lpstr>PowerPoint Presentation</vt:lpstr>
      <vt:lpstr>address validation token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the RFC 9000 refer to that issue</vt:lpstr>
      <vt:lpstr>PowerPoint Presentation</vt:lpstr>
      <vt:lpstr>1) Checking out an older version of the picoquic protocol. </vt:lpstr>
      <vt:lpstr>2) Running an old implementation called gQuic (its not the google quic the name is misleading). </vt:lpstr>
      <vt:lpstr>3) Running the aioquic</vt:lpstr>
      <vt:lpstr>More attempts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Digging into the issue and answering some questions</vt:lpstr>
      <vt:lpstr>What are the Initial and Handshake packets we saw in the demo?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 </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PicoQuic Cyber Attack</dc:title>
  <dc:creator>Ruaa Miari</dc:creator>
  <cp:lastModifiedBy>Ruaa Miari</cp:lastModifiedBy>
  <cp:revision>5</cp:revision>
  <dcterms:created xsi:type="dcterms:W3CDTF">2023-09-22T09:39:29Z</dcterms:created>
  <dcterms:modified xsi:type="dcterms:W3CDTF">2023-09-25T09:13:29Z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